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5"/>
  </p:notesMasterIdLst>
  <p:handoutMasterIdLst>
    <p:handoutMasterId r:id="rId166"/>
  </p:handoutMasterIdLst>
  <p:sldIdLst>
    <p:sldId id="257" r:id="rId2"/>
    <p:sldId id="258" r:id="rId3"/>
    <p:sldId id="259" r:id="rId4"/>
    <p:sldId id="256" r:id="rId5"/>
    <p:sldId id="343" r:id="rId6"/>
    <p:sldId id="344" r:id="rId7"/>
    <p:sldId id="422" r:id="rId8"/>
    <p:sldId id="269" r:id="rId9"/>
    <p:sldId id="262" r:id="rId10"/>
    <p:sldId id="260" r:id="rId11"/>
    <p:sldId id="263" r:id="rId12"/>
    <p:sldId id="264" r:id="rId13"/>
    <p:sldId id="261" r:id="rId14"/>
    <p:sldId id="266" r:id="rId15"/>
    <p:sldId id="265" r:id="rId16"/>
    <p:sldId id="268" r:id="rId17"/>
    <p:sldId id="270" r:id="rId18"/>
    <p:sldId id="274" r:id="rId19"/>
    <p:sldId id="372" r:id="rId20"/>
    <p:sldId id="271" r:id="rId21"/>
    <p:sldId id="272" r:id="rId22"/>
    <p:sldId id="373" r:id="rId23"/>
    <p:sldId id="273" r:id="rId24"/>
    <p:sldId id="267" r:id="rId25"/>
    <p:sldId id="275" r:id="rId26"/>
    <p:sldId id="276" r:id="rId27"/>
    <p:sldId id="277" r:id="rId28"/>
    <p:sldId id="278" r:id="rId29"/>
    <p:sldId id="279" r:id="rId30"/>
    <p:sldId id="280" r:id="rId31"/>
    <p:sldId id="281" r:id="rId32"/>
    <p:sldId id="282" r:id="rId33"/>
    <p:sldId id="374" r:id="rId34"/>
    <p:sldId id="375" r:id="rId35"/>
    <p:sldId id="376" r:id="rId36"/>
    <p:sldId id="378" r:id="rId37"/>
    <p:sldId id="377" r:id="rId38"/>
    <p:sldId id="379" r:id="rId39"/>
    <p:sldId id="380" r:id="rId40"/>
    <p:sldId id="381" r:id="rId41"/>
    <p:sldId id="283" r:id="rId42"/>
    <p:sldId id="284" r:id="rId43"/>
    <p:sldId id="285" r:id="rId44"/>
    <p:sldId id="286" r:id="rId45"/>
    <p:sldId id="287" r:id="rId46"/>
    <p:sldId id="288" r:id="rId47"/>
    <p:sldId id="289" r:id="rId48"/>
    <p:sldId id="290" r:id="rId49"/>
    <p:sldId id="423" r:id="rId50"/>
    <p:sldId id="291" r:id="rId51"/>
    <p:sldId id="292" r:id="rId52"/>
    <p:sldId id="293" r:id="rId53"/>
    <p:sldId id="294" r:id="rId54"/>
    <p:sldId id="295" r:id="rId55"/>
    <p:sldId id="336" r:id="rId56"/>
    <p:sldId id="337" r:id="rId57"/>
    <p:sldId id="338" r:id="rId58"/>
    <p:sldId id="339" r:id="rId59"/>
    <p:sldId id="340" r:id="rId60"/>
    <p:sldId id="341" r:id="rId61"/>
    <p:sldId id="409"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 id="308" r:id="rId75"/>
    <p:sldId id="309" r:id="rId76"/>
    <p:sldId id="310" r:id="rId77"/>
    <p:sldId id="412" r:id="rId78"/>
    <p:sldId id="413" r:id="rId79"/>
    <p:sldId id="415" r:id="rId80"/>
    <p:sldId id="414" r:id="rId81"/>
    <p:sldId id="416" r:id="rId82"/>
    <p:sldId id="424" r:id="rId83"/>
    <p:sldId id="425" r:id="rId84"/>
    <p:sldId id="426" r:id="rId85"/>
    <p:sldId id="417" r:id="rId86"/>
    <p:sldId id="418" r:id="rId87"/>
    <p:sldId id="419" r:id="rId88"/>
    <p:sldId id="432" r:id="rId89"/>
    <p:sldId id="382" r:id="rId90"/>
    <p:sldId id="383" r:id="rId91"/>
    <p:sldId id="384" r:id="rId92"/>
    <p:sldId id="388" r:id="rId93"/>
    <p:sldId id="389" r:id="rId94"/>
    <p:sldId id="390" r:id="rId95"/>
    <p:sldId id="391" r:id="rId96"/>
    <p:sldId id="392" r:id="rId97"/>
    <p:sldId id="322" r:id="rId98"/>
    <p:sldId id="325" r:id="rId99"/>
    <p:sldId id="321" r:id="rId100"/>
    <p:sldId id="393" r:id="rId101"/>
    <p:sldId id="394" r:id="rId102"/>
    <p:sldId id="395" r:id="rId103"/>
    <p:sldId id="396" r:id="rId104"/>
    <p:sldId id="397" r:id="rId105"/>
    <p:sldId id="398" r:id="rId106"/>
    <p:sldId id="399" r:id="rId107"/>
    <p:sldId id="400" r:id="rId108"/>
    <p:sldId id="406" r:id="rId109"/>
    <p:sldId id="403" r:id="rId110"/>
    <p:sldId id="404" r:id="rId111"/>
    <p:sldId id="401" r:id="rId112"/>
    <p:sldId id="402" r:id="rId113"/>
    <p:sldId id="407" r:id="rId114"/>
    <p:sldId id="405" r:id="rId115"/>
    <p:sldId id="428" r:id="rId116"/>
    <p:sldId id="429" r:id="rId117"/>
    <p:sldId id="430" r:id="rId118"/>
    <p:sldId id="431" r:id="rId119"/>
    <p:sldId id="434" r:id="rId120"/>
    <p:sldId id="433" r:id="rId121"/>
    <p:sldId id="435" r:id="rId122"/>
    <p:sldId id="420" r:id="rId123"/>
    <p:sldId id="346" r:id="rId124"/>
    <p:sldId id="347" r:id="rId125"/>
    <p:sldId id="348" r:id="rId126"/>
    <p:sldId id="350" r:id="rId127"/>
    <p:sldId id="436" r:id="rId128"/>
    <p:sldId id="437" r:id="rId129"/>
    <p:sldId id="438" r:id="rId130"/>
    <p:sldId id="439" r:id="rId131"/>
    <p:sldId id="440" r:id="rId132"/>
    <p:sldId id="441" r:id="rId133"/>
    <p:sldId id="442" r:id="rId134"/>
    <p:sldId id="443" r:id="rId135"/>
    <p:sldId id="444" r:id="rId136"/>
    <p:sldId id="445" r:id="rId137"/>
    <p:sldId id="446" r:id="rId138"/>
    <p:sldId id="447" r:id="rId139"/>
    <p:sldId id="448" r:id="rId140"/>
    <p:sldId id="449" r:id="rId141"/>
    <p:sldId id="450" r:id="rId142"/>
    <p:sldId id="451" r:id="rId143"/>
    <p:sldId id="452" r:id="rId144"/>
    <p:sldId id="453" r:id="rId145"/>
    <p:sldId id="454" r:id="rId146"/>
    <p:sldId id="455" r:id="rId147"/>
    <p:sldId id="456" r:id="rId148"/>
    <p:sldId id="457" r:id="rId149"/>
    <p:sldId id="458" r:id="rId150"/>
    <p:sldId id="459" r:id="rId151"/>
    <p:sldId id="460" r:id="rId152"/>
    <p:sldId id="461" r:id="rId153"/>
    <p:sldId id="462" r:id="rId154"/>
    <p:sldId id="463" r:id="rId155"/>
    <p:sldId id="464" r:id="rId156"/>
    <p:sldId id="465" r:id="rId157"/>
    <p:sldId id="466" r:id="rId158"/>
    <p:sldId id="467" r:id="rId159"/>
    <p:sldId id="468" r:id="rId160"/>
    <p:sldId id="351" r:id="rId161"/>
    <p:sldId id="352" r:id="rId162"/>
    <p:sldId id="353" r:id="rId163"/>
    <p:sldId id="354" r:id="rId16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3314" autoAdjust="0"/>
  </p:normalViewPr>
  <p:slideViewPr>
    <p:cSldViewPr>
      <p:cViewPr>
        <p:scale>
          <a:sx n="100" d="100"/>
          <a:sy n="100" d="100"/>
        </p:scale>
        <p:origin x="-1836" y="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502"/>
    </p:cViewPr>
  </p:sorterViewPr>
  <p:notesViewPr>
    <p:cSldViewPr>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DB2132-7040-4158-A9F9-A776BD24F7D2}" type="datetimeFigureOut">
              <a:rPr lang="tr-TR" smtClean="0"/>
              <a:t>30.10.2025</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91AB8B-7078-4A05-B3FC-634A1AF0ED81}" type="slidenum">
              <a:rPr lang="tr-TR" smtClean="0"/>
              <a:t>‹#›</a:t>
            </a:fld>
            <a:endParaRPr lang="tr-TR"/>
          </a:p>
        </p:txBody>
      </p:sp>
    </p:spTree>
    <p:extLst>
      <p:ext uri="{BB962C8B-B14F-4D97-AF65-F5344CB8AC3E}">
        <p14:creationId xmlns:p14="http://schemas.microsoft.com/office/powerpoint/2010/main" val="320609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0EC061-251A-4CBF-BF4F-08E18C53E00D}" type="datetimeFigureOut">
              <a:rPr lang="tr-TR" smtClean="0"/>
              <a:t>30.10.2025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BE622-1321-46BD-8989-35C54B82C254}" type="slidenum">
              <a:rPr lang="tr-TR" smtClean="0"/>
              <a:t>‹#›</a:t>
            </a:fld>
            <a:endParaRPr lang="tr-TR"/>
          </a:p>
        </p:txBody>
      </p:sp>
    </p:spTree>
    <p:extLst>
      <p:ext uri="{BB962C8B-B14F-4D97-AF65-F5344CB8AC3E}">
        <p14:creationId xmlns:p14="http://schemas.microsoft.com/office/powerpoint/2010/main" val="111811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Fakat bu şüphe ne kadar geniş olursa olsun, Şüpheciler’ in şüphesi gibi değildir.</a:t>
            </a:r>
          </a:p>
          <a:p>
            <a:r>
              <a:rPr lang="tr-TR" sz="1200" b="0" i="0" u="none" strike="noStrike" kern="1200" baseline="0" dirty="0" smtClean="0">
                <a:solidFill>
                  <a:schemeClr val="tx1"/>
                </a:solidFill>
                <a:latin typeface="+mn-lt"/>
                <a:ea typeface="+mn-ea"/>
                <a:cs typeface="+mn-cs"/>
              </a:rPr>
              <a:t>Şüpheci olan bir adam bilime itimat etmez, ancak kendi zekâsına inanır. </a:t>
            </a:r>
          </a:p>
          <a:p>
            <a:r>
              <a:rPr lang="tr-TR" sz="1200" b="0" i="0" u="none" strike="noStrike" kern="1200" baseline="0" dirty="0" smtClean="0">
                <a:solidFill>
                  <a:schemeClr val="tx1"/>
                </a:solidFill>
                <a:latin typeface="+mn-lt"/>
                <a:ea typeface="+mn-ea"/>
                <a:cs typeface="+mn-cs"/>
              </a:rPr>
              <a:t>Bilim adamı kendine inanmaz, bilime inanır.</a:t>
            </a:r>
          </a:p>
          <a:p>
            <a:r>
              <a:rPr lang="tr-TR" sz="1200" b="0" i="0" u="none" strike="noStrike" kern="1200" baseline="0" dirty="0" smtClean="0">
                <a:solidFill>
                  <a:schemeClr val="tx1"/>
                </a:solidFill>
                <a:latin typeface="+mn-lt"/>
                <a:ea typeface="+mn-ea"/>
                <a:cs typeface="+mn-cs"/>
              </a:rPr>
              <a:t>Şüpheciler’ in şüphesi bir tür kesinlik öğretisidir, fakat tersinden bir kesinlik; yani o, her hakikatin şüpheli olduğuna kesin bilgi sahibidir.</a:t>
            </a:r>
          </a:p>
          <a:p>
            <a:r>
              <a:rPr lang="tr-TR" sz="1200" b="0" i="0" u="none" strike="noStrike" kern="1200" baseline="0" dirty="0" smtClean="0">
                <a:solidFill>
                  <a:schemeClr val="tx1"/>
                </a:solidFill>
                <a:latin typeface="+mn-lt"/>
                <a:ea typeface="+mn-ea"/>
                <a:cs typeface="+mn-cs"/>
              </a:rPr>
              <a:t>Bilim adamının şüphesiyse sadece bir sağlam hüküm ve ihtiyat tedbiridir ve bunun gayesi de bilimsel araştırmaları daha emniyetli daha verimli yapmaktır.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6</a:t>
            </a:fld>
            <a:endParaRPr lang="tr-TR"/>
          </a:p>
        </p:txBody>
      </p:sp>
    </p:spTree>
    <p:extLst>
      <p:ext uri="{BB962C8B-B14F-4D97-AF65-F5344CB8AC3E}">
        <p14:creationId xmlns:p14="http://schemas.microsoft.com/office/powerpoint/2010/main" val="111710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816BB3C-E755-4E8A-A13E-4BF75AEB36F3}" type="slidenum">
              <a:rPr lang="tr-TR" altLang="tr-TR" smtClean="0"/>
              <a:pPr>
                <a:spcBef>
                  <a:spcPct val="0"/>
                </a:spcBef>
              </a:pPr>
              <a:t>42</a:t>
            </a:fld>
            <a:endParaRPr lang="tr-TR" altLang="tr-TR"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300657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B615DC1-2E38-4C59-802C-6141428493B5}" type="slidenum">
              <a:rPr lang="tr-TR" altLang="tr-TR" smtClean="0"/>
              <a:pPr>
                <a:spcBef>
                  <a:spcPct val="0"/>
                </a:spcBef>
              </a:pPr>
              <a:t>46</a:t>
            </a:fld>
            <a:endParaRPr lang="tr-TR" altLang="tr-T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l" eaLnBrk="1" hangingPunct="1"/>
            <a:r>
              <a:rPr lang="tr-TR" altLang="en-US" dirty="0" smtClean="0"/>
              <a:t>Derginin zamanında </a:t>
            </a:r>
            <a:r>
              <a:rPr lang="tr-TR" altLang="en-US" dirty="0" err="1" smtClean="0"/>
              <a:t>yayınlanm</a:t>
            </a:r>
            <a:r>
              <a:rPr lang="en-US" altLang="en-US" dirty="0" smtClean="0"/>
              <a:t>a</a:t>
            </a:r>
            <a:r>
              <a:rPr lang="tr-TR" altLang="en-US" dirty="0" err="1" smtClean="0"/>
              <a:t>sı</a:t>
            </a:r>
            <a:r>
              <a:rPr lang="tr-TR" altLang="en-US" dirty="0" smtClean="0"/>
              <a:t>, belli bir alan</a:t>
            </a:r>
            <a:r>
              <a:rPr lang="en-US" altLang="en-US" dirty="0" smtClean="0"/>
              <a:t>/</a:t>
            </a:r>
            <a:r>
              <a:rPr lang="tr-TR" altLang="en-US" dirty="0" smtClean="0"/>
              <a:t>alanlara yönelik olması, </a:t>
            </a:r>
            <a:r>
              <a:rPr lang="en-US" altLang="en-US" dirty="0" smtClean="0"/>
              <a:t>e</a:t>
            </a:r>
            <a:r>
              <a:rPr lang="tr-TR" altLang="en-US" dirty="0" err="1" smtClean="0"/>
              <a:t>ditör</a:t>
            </a:r>
            <a:r>
              <a:rPr lang="tr-TR" altLang="en-US" dirty="0" smtClean="0"/>
              <a:t> kurulunun farklı kurumlardan oluşturulması; </a:t>
            </a:r>
            <a:r>
              <a:rPr lang="en-US" altLang="en-US" dirty="0" smtClean="0"/>
              <a:t>y</a:t>
            </a:r>
            <a:r>
              <a:rPr lang="tr-TR" altLang="en-US" dirty="0" smtClean="0"/>
              <a:t>azarların farklı ülke/kurumlardan olması; </a:t>
            </a:r>
            <a:r>
              <a:rPr lang="en-US" altLang="en-US" dirty="0" smtClean="0"/>
              <a:t>y</a:t>
            </a:r>
            <a:r>
              <a:rPr lang="tr-TR" altLang="en-US" dirty="0" smtClean="0"/>
              <a:t>azarların  başka dergilerde de etkili </a:t>
            </a:r>
            <a:r>
              <a:rPr lang="tr-TR" altLang="en-US" dirty="0" err="1" smtClean="0"/>
              <a:t>yayınl</a:t>
            </a:r>
            <a:r>
              <a:rPr lang="en-US" altLang="en-US" dirty="0" smtClean="0"/>
              <a:t>a</a:t>
            </a:r>
            <a:r>
              <a:rPr lang="tr-TR" altLang="en-US" dirty="0" smtClean="0"/>
              <a:t>r ya</a:t>
            </a:r>
            <a:r>
              <a:rPr lang="en-US" altLang="en-US" dirty="0" smtClean="0"/>
              <a:t>p</a:t>
            </a:r>
            <a:r>
              <a:rPr lang="tr-TR" altLang="en-US" dirty="0" smtClean="0"/>
              <a:t>an isimler olması; basılan  yazıla</a:t>
            </a:r>
            <a:r>
              <a:rPr lang="en-US" altLang="en-US" dirty="0" smtClean="0"/>
              <a:t>r</a:t>
            </a:r>
            <a:r>
              <a:rPr lang="tr-TR" altLang="en-US" dirty="0" smtClean="0"/>
              <a:t>a başka </a:t>
            </a:r>
            <a:r>
              <a:rPr lang="tr-TR" altLang="en-US" dirty="0" err="1" smtClean="0"/>
              <a:t>derg</a:t>
            </a:r>
            <a:r>
              <a:rPr lang="en-US" altLang="en-US" dirty="0" err="1" smtClean="0"/>
              <a:t>i</a:t>
            </a:r>
            <a:r>
              <a:rPr lang="tr-TR" altLang="en-US" dirty="0" err="1" smtClean="0"/>
              <a:t>lerde</a:t>
            </a:r>
            <a:r>
              <a:rPr lang="tr-TR" altLang="en-US" dirty="0" smtClean="0"/>
              <a:t> atıf </a:t>
            </a:r>
            <a:r>
              <a:rPr lang="en-US" altLang="en-US" dirty="0" smtClean="0"/>
              <a:t>y</a:t>
            </a:r>
            <a:r>
              <a:rPr lang="tr-TR" altLang="en-US" dirty="0" err="1" smtClean="0"/>
              <a:t>apılması</a:t>
            </a:r>
            <a:r>
              <a:rPr lang="en-US" altLang="en-US" dirty="0" smtClean="0"/>
              <a:t>,</a:t>
            </a:r>
            <a:r>
              <a:rPr lang="tr-TR" altLang="en-US" dirty="0" smtClean="0"/>
              <a:t> </a:t>
            </a:r>
            <a:r>
              <a:rPr lang="en-US" altLang="en-US" dirty="0" smtClean="0"/>
              <a:t>İ</a:t>
            </a:r>
            <a:r>
              <a:rPr lang="tr-TR" altLang="en-US" dirty="0" err="1" smtClean="0"/>
              <a:t>ngilizce</a:t>
            </a:r>
            <a:r>
              <a:rPr lang="tr-TR" altLang="en-US" dirty="0" smtClean="0"/>
              <a:t> bibliyografik bilgiler içermesi vb. </a:t>
            </a:r>
            <a:endParaRPr lang="en-US" altLang="en-US" dirty="0" smtClean="0"/>
          </a:p>
          <a:p>
            <a:pPr eaLnBrk="1" hangingPunct="1"/>
            <a:endParaRPr lang="tr-TR" altLang="tr-TR" dirty="0" smtClean="0"/>
          </a:p>
        </p:txBody>
      </p:sp>
    </p:spTree>
    <p:extLst>
      <p:ext uri="{BB962C8B-B14F-4D97-AF65-F5344CB8AC3E}">
        <p14:creationId xmlns:p14="http://schemas.microsoft.com/office/powerpoint/2010/main" val="398803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3810C26-C17B-46BD-AECB-C81B3E698384}" type="slidenum">
              <a:rPr lang="tr-TR" altLang="tr-TR" smtClean="0"/>
              <a:pPr>
                <a:spcBef>
                  <a:spcPct val="0"/>
                </a:spcBef>
              </a:pPr>
              <a:t>50</a:t>
            </a:fld>
            <a:endParaRPr lang="tr-TR" altLang="tr-TR"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996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08B828A-B97D-4D93-8786-B3D17B5DC122}" type="slidenum">
              <a:rPr lang="tr-TR" altLang="tr-TR" smtClean="0"/>
              <a:pPr>
                <a:spcBef>
                  <a:spcPct val="0"/>
                </a:spcBef>
              </a:pPr>
              <a:t>51</a:t>
            </a:fld>
            <a:endParaRPr lang="tr-TR" altLang="tr-TR"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3690982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1392B0D-356A-4912-8714-B91AEA9E3C18}" type="slidenum">
              <a:rPr lang="tr-TR" altLang="tr-TR" smtClean="0"/>
              <a:pPr>
                <a:spcBef>
                  <a:spcPct val="0"/>
                </a:spcBef>
              </a:pPr>
              <a:t>52</a:t>
            </a:fld>
            <a:endParaRPr lang="tr-TR" altLang="tr-TR"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327153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Son yıllarda akademik dünyada önemli bir yer edindi.</a:t>
            </a:r>
          </a:p>
          <a:p>
            <a:r>
              <a:rPr lang="tr-TR" dirty="0" smtClean="0"/>
              <a:t>Araştırıcılar birbirini takip edebiliyor,</a:t>
            </a:r>
            <a:r>
              <a:rPr lang="tr-TR" baseline="0" dirty="0" smtClean="0"/>
              <a:t> haberleşebiliyor, makalelerini buradan kişisel olarak paylaşabiliyor.</a:t>
            </a:r>
          </a:p>
          <a:p>
            <a:r>
              <a:rPr lang="tr-TR" baseline="0" dirty="0" smtClean="0"/>
              <a:t>Abonelik ile çalışıyor, kayıt olup kullanıcı adı ve şifre almak gerekli.</a:t>
            </a:r>
          </a:p>
          <a:p>
            <a:r>
              <a:rPr lang="tr-TR" baseline="0" dirty="0" smtClean="0"/>
              <a:t>ÜCRETSİZ</a:t>
            </a:r>
          </a:p>
        </p:txBody>
      </p:sp>
      <p:sp>
        <p:nvSpPr>
          <p:cNvPr id="4" name="Slayt Numarası Yer Tutucusu 3"/>
          <p:cNvSpPr>
            <a:spLocks noGrp="1"/>
          </p:cNvSpPr>
          <p:nvPr>
            <p:ph type="sldNum" sz="quarter" idx="10"/>
          </p:nvPr>
        </p:nvSpPr>
        <p:spPr/>
        <p:txBody>
          <a:bodyPr/>
          <a:lstStyle/>
          <a:p>
            <a:fld id="{B7ABE622-1321-46BD-8989-35C54B82C254}" type="slidenum">
              <a:rPr lang="tr-TR" smtClean="0"/>
              <a:t>58</a:t>
            </a:fld>
            <a:endParaRPr lang="tr-TR"/>
          </a:p>
        </p:txBody>
      </p:sp>
    </p:spTree>
    <p:extLst>
      <p:ext uri="{BB962C8B-B14F-4D97-AF65-F5344CB8AC3E}">
        <p14:creationId xmlns:p14="http://schemas.microsoft.com/office/powerpoint/2010/main" val="3682394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platformda</a:t>
            </a:r>
            <a:r>
              <a:rPr lang="tr-TR" baseline="0" dirty="0" smtClean="0"/>
              <a:t> araştırıcıların kişisel olarak yayınladığı makaleleri indirebilir, posta yoluyla isteyebilir, yaptıkları herhangi bir yayın hakkında bilgi sorabilir, eleştiri yapabilirsiniz.</a:t>
            </a:r>
          </a:p>
          <a:p>
            <a:r>
              <a:rPr lang="tr-TR" baseline="0" dirty="0" smtClean="0"/>
              <a:t>Hatta aynı platformda uluslararası iş ilanlarını bulabilirsiniz.</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60</a:t>
            </a:fld>
            <a:endParaRPr lang="tr-TR"/>
          </a:p>
        </p:txBody>
      </p:sp>
    </p:spTree>
    <p:extLst>
      <p:ext uri="{BB962C8B-B14F-4D97-AF65-F5344CB8AC3E}">
        <p14:creationId xmlns:p14="http://schemas.microsoft.com/office/powerpoint/2010/main" val="184044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515370D-12C5-4108-AF79-A9CB1CD2A329}" type="slidenum">
              <a:rPr lang="tr-TR" altLang="tr-TR" smtClean="0"/>
              <a:pPr>
                <a:spcBef>
                  <a:spcPct val="0"/>
                </a:spcBef>
              </a:pPr>
              <a:t>62</a:t>
            </a:fld>
            <a:endParaRPr lang="tr-TR" altLang="tr-TR"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56733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E1E0AB6-FFB8-456C-8E43-FEA1358C5C5B}" type="slidenum">
              <a:rPr lang="tr-TR" altLang="tr-TR" smtClean="0"/>
              <a:pPr>
                <a:spcBef>
                  <a:spcPct val="0"/>
                </a:spcBef>
              </a:pPr>
              <a:t>63</a:t>
            </a:fld>
            <a:endParaRPr lang="tr-TR" altLang="tr-TR"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612390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6E5446F-E7E8-4CF7-8D8E-AD629DB79586}" type="slidenum">
              <a:rPr lang="tr-TR" altLang="tr-TR" smtClean="0"/>
              <a:pPr>
                <a:spcBef>
                  <a:spcPct val="0"/>
                </a:spcBef>
              </a:pPr>
              <a:t>64</a:t>
            </a:fld>
            <a:endParaRPr lang="tr-TR" altLang="tr-TR"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73485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Hangi konunun çalışılacağı tamamen araştırmacının bilimsel ilgi ve merakına bağlıdır. </a:t>
            </a:r>
          </a:p>
          <a:p>
            <a:r>
              <a:rPr lang="tr-TR" dirty="0" smtClean="0"/>
              <a:t>Araştırmacılar  çeşitli kaynaklardan konularını seçerken, diğer araştırmacıların önemli bulduğu ve itibar gösterdiği konular, gündemdeki toplumsal sorunlar, eldeki mali kaynaklar ve personel kaynakları gibi çeşitli faktörleri göz önünde bulundururlar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17</a:t>
            </a:fld>
            <a:endParaRPr lang="tr-TR"/>
          </a:p>
        </p:txBody>
      </p:sp>
    </p:spTree>
    <p:extLst>
      <p:ext uri="{BB962C8B-B14F-4D97-AF65-F5344CB8AC3E}">
        <p14:creationId xmlns:p14="http://schemas.microsoft.com/office/powerpoint/2010/main" val="2066694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DC708B8-ED2E-4CBE-ABAE-5072ECCF15FD}" type="slidenum">
              <a:rPr lang="tr-TR" altLang="tr-TR" smtClean="0"/>
              <a:pPr>
                <a:spcBef>
                  <a:spcPct val="0"/>
                </a:spcBef>
              </a:pPr>
              <a:t>65</a:t>
            </a:fld>
            <a:endParaRPr lang="tr-TR" altLang="tr-TR"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96826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CAC7B7A-EDCF-45EC-8177-1F2C16880DF3}" type="slidenum">
              <a:rPr lang="tr-TR" altLang="tr-TR" smtClean="0"/>
              <a:pPr>
                <a:spcBef>
                  <a:spcPct val="0"/>
                </a:spcBef>
              </a:pPr>
              <a:t>66</a:t>
            </a:fld>
            <a:endParaRPr lang="tr-TR" altLang="tr-TR"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315612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B53AE4C-B86F-4EA9-83D7-32EBE8245566}" type="slidenum">
              <a:rPr lang="tr-TR" altLang="tr-TR" smtClean="0"/>
              <a:pPr>
                <a:spcBef>
                  <a:spcPct val="0"/>
                </a:spcBef>
              </a:pPr>
              <a:t>67</a:t>
            </a:fld>
            <a:endParaRPr lang="tr-TR" altLang="tr-TR"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800878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BC79641-3F35-46D1-B326-AF53B6D0560D}" type="slidenum">
              <a:rPr lang="tr-TR" altLang="tr-TR" smtClean="0"/>
              <a:pPr>
                <a:spcBef>
                  <a:spcPct val="0"/>
                </a:spcBef>
              </a:pPr>
              <a:t>68</a:t>
            </a:fld>
            <a:endParaRPr lang="tr-TR" altLang="tr-TR"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982053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7C37A30-FCFD-4B28-A7B6-83B8C93B9E94}" type="slidenum">
              <a:rPr lang="tr-TR" altLang="tr-TR" smtClean="0"/>
              <a:pPr>
                <a:spcBef>
                  <a:spcPct val="0"/>
                </a:spcBef>
              </a:pPr>
              <a:t>69</a:t>
            </a:fld>
            <a:endParaRPr lang="tr-TR" altLang="tr-T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633919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3FA8BDB-75C3-46C3-8458-DD7DD32D07E2}" type="slidenum">
              <a:rPr lang="tr-TR" altLang="tr-TR" smtClean="0"/>
              <a:pPr>
                <a:spcBef>
                  <a:spcPct val="0"/>
                </a:spcBef>
              </a:pPr>
              <a:t>70</a:t>
            </a:fld>
            <a:endParaRPr lang="tr-TR" altLang="tr-TR"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662952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55AA148-9B79-4BA0-8FBA-83D2CCD33D56}" type="slidenum">
              <a:rPr lang="tr-TR" altLang="tr-TR" smtClean="0"/>
              <a:pPr>
                <a:spcBef>
                  <a:spcPct val="0"/>
                </a:spcBef>
              </a:pPr>
              <a:t>71</a:t>
            </a:fld>
            <a:endParaRPr lang="tr-TR" altLang="tr-TR"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1758238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5046E90-2672-4EF9-B05F-9EBCED1B4AB9}" type="slidenum">
              <a:rPr lang="tr-TR" altLang="tr-TR" smtClean="0"/>
              <a:pPr>
                <a:spcBef>
                  <a:spcPct val="0"/>
                </a:spcBef>
              </a:pPr>
              <a:t>72</a:t>
            </a:fld>
            <a:endParaRPr lang="tr-TR" altLang="tr-TR"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003230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D7E7561-CF20-4A63-A3D3-F8E0450FA855}" type="slidenum">
              <a:rPr lang="tr-TR" altLang="tr-TR" smtClean="0"/>
              <a:pPr>
                <a:spcBef>
                  <a:spcPct val="0"/>
                </a:spcBef>
              </a:pPr>
              <a:t>73</a:t>
            </a:fld>
            <a:endParaRPr lang="tr-TR" altLang="tr-T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13136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D97B530-35FD-4D24-B6CD-1866EB0C208C}" type="slidenum">
              <a:rPr lang="tr-TR" altLang="tr-TR" smtClean="0"/>
              <a:pPr>
                <a:spcBef>
                  <a:spcPct val="0"/>
                </a:spcBef>
              </a:pPr>
              <a:t>74</a:t>
            </a:fld>
            <a:endParaRPr lang="tr-TR" altLang="tr-TR"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329925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Araştırma konusu seçilirken araştırmanın uygulanabilir olmasına dikkat edilmeli, araştırma konusu sadece ilginçliği nedeniyle değil, çeşitli açılardan araştırılabilir olması nedeniyle de seçilmelidir.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18</a:t>
            </a:fld>
            <a:endParaRPr lang="tr-TR"/>
          </a:p>
        </p:txBody>
      </p:sp>
    </p:spTree>
    <p:extLst>
      <p:ext uri="{BB962C8B-B14F-4D97-AF65-F5344CB8AC3E}">
        <p14:creationId xmlns:p14="http://schemas.microsoft.com/office/powerpoint/2010/main" val="952900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BF32227-671C-45BB-97E7-23372809448A}" type="slidenum">
              <a:rPr lang="tr-TR" altLang="tr-TR" smtClean="0"/>
              <a:pPr>
                <a:spcBef>
                  <a:spcPct val="0"/>
                </a:spcBef>
              </a:pPr>
              <a:t>75</a:t>
            </a:fld>
            <a:endParaRPr lang="tr-TR" altLang="tr-T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344737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BCBF67F-EAF2-43B5-B96B-8E2CBDF773D8}" type="slidenum">
              <a:rPr lang="tr-TR" altLang="tr-TR" smtClean="0"/>
              <a:pPr>
                <a:spcBef>
                  <a:spcPct val="0"/>
                </a:spcBef>
              </a:pPr>
              <a:t>76</a:t>
            </a:fld>
            <a:endParaRPr lang="tr-TR" altLang="tr-T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555493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111A83C-1C6D-422F-82FA-460A1E0B7951}" type="slidenum">
              <a:rPr lang="tr-TR" altLang="tr-TR" smtClean="0"/>
              <a:pPr>
                <a:spcBef>
                  <a:spcPct val="0"/>
                </a:spcBef>
              </a:pPr>
              <a:t>82</a:t>
            </a:fld>
            <a:endParaRPr lang="tr-TR" altLang="tr-T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3750633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27A75C7-9B09-4D48-9D33-82566206C8AC}" type="slidenum">
              <a:rPr lang="tr-TR" altLang="tr-TR" smtClean="0"/>
              <a:pPr>
                <a:spcBef>
                  <a:spcPct val="0"/>
                </a:spcBef>
              </a:pPr>
              <a:t>83</a:t>
            </a:fld>
            <a:endParaRPr lang="tr-TR" altLang="tr-T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extLst>
      <p:ext uri="{BB962C8B-B14F-4D97-AF65-F5344CB8AC3E}">
        <p14:creationId xmlns:p14="http://schemas.microsoft.com/office/powerpoint/2010/main" val="2310582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SCI, SCI-</a:t>
            </a:r>
            <a:r>
              <a:rPr lang="tr-TR" dirty="0" err="1" smtClean="0"/>
              <a:t>expanded</a:t>
            </a:r>
            <a:r>
              <a:rPr lang="tr-TR" dirty="0" smtClean="0"/>
              <a:t>, SSCI ve AHCI, merkezi Amerika Birleşik Devletleri (ABD) ’</a:t>
            </a:r>
            <a:r>
              <a:rPr lang="tr-TR" dirty="0" err="1" smtClean="0"/>
              <a:t>nde</a:t>
            </a:r>
            <a:r>
              <a:rPr lang="tr-TR" dirty="0" smtClean="0"/>
              <a:t> bulunan ISI tarafından kullanılan indekslerdir.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90</a:t>
            </a:fld>
            <a:endParaRPr lang="tr-TR"/>
          </a:p>
        </p:txBody>
      </p:sp>
    </p:spTree>
    <p:extLst>
      <p:ext uri="{BB962C8B-B14F-4D97-AF65-F5344CB8AC3E}">
        <p14:creationId xmlns:p14="http://schemas.microsoft.com/office/powerpoint/2010/main" val="760952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Etki faktörü (</a:t>
            </a:r>
            <a:r>
              <a:rPr lang="tr-TR" dirty="0" err="1" smtClean="0"/>
              <a:t>Impact</a:t>
            </a:r>
            <a:r>
              <a:rPr lang="tr-TR" dirty="0" smtClean="0"/>
              <a:t> </a:t>
            </a:r>
            <a:r>
              <a:rPr lang="tr-TR" dirty="0" err="1" smtClean="0"/>
              <a:t>factor</a:t>
            </a:r>
            <a:r>
              <a:rPr lang="tr-TR" dirty="0" smtClean="0"/>
              <a:t> = IF), bir dergide çıkan yayınların başka eserlerde ne derecede kaynak gösterildiği ile ilgili bir kavramdır. </a:t>
            </a:r>
          </a:p>
          <a:p>
            <a:r>
              <a:rPr lang="tr-TR" dirty="0" smtClean="0"/>
              <a:t>Bu değer verilirken, hangi yıl ve yıllara ait olduğu mutlaka belirtilmelidir; çünkü bu değer, derginin son durumu hakkında fikir veren bir değerdir.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99</a:t>
            </a:fld>
            <a:endParaRPr lang="tr-TR"/>
          </a:p>
        </p:txBody>
      </p:sp>
    </p:spTree>
    <p:extLst>
      <p:ext uri="{BB962C8B-B14F-4D97-AF65-F5344CB8AC3E}">
        <p14:creationId xmlns:p14="http://schemas.microsoft.com/office/powerpoint/2010/main" val="2004737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baseline="0" dirty="0" smtClean="0">
                <a:solidFill>
                  <a:srgbClr val="000000"/>
                </a:solidFill>
                <a:latin typeface="FAJLGE+Arial"/>
              </a:rPr>
              <a:t>Derginin uluslararas</a:t>
            </a:r>
            <a:r>
              <a:rPr lang="tr-TR" sz="1200" b="0" i="0" u="none" strike="noStrike" baseline="0" dirty="0" smtClean="0">
                <a:solidFill>
                  <a:srgbClr val="000000"/>
                </a:solidFill>
                <a:latin typeface="FAJLHE+Arial"/>
              </a:rPr>
              <a:t>ı </a:t>
            </a:r>
            <a:r>
              <a:rPr lang="tr-TR" sz="1200" b="0" i="0" u="none" strike="noStrike" baseline="0" dirty="0" smtClean="0">
                <a:solidFill>
                  <a:srgbClr val="000000"/>
                </a:solidFill>
                <a:latin typeface="FAJLGE+Arial"/>
              </a:rPr>
              <a:t>üye altyap</a:t>
            </a:r>
            <a:r>
              <a:rPr lang="tr-TR" sz="1200" b="0" i="0" u="none" strike="noStrike" baseline="0" dirty="0" smtClean="0">
                <a:solidFill>
                  <a:srgbClr val="000000"/>
                </a:solidFill>
                <a:latin typeface="FAJLHE+Arial"/>
              </a:rPr>
              <a:t>ı</a:t>
            </a:r>
            <a:r>
              <a:rPr lang="tr-TR" sz="1200" b="0" i="0" u="none" strike="noStrike" baseline="0" dirty="0" smtClean="0">
                <a:solidFill>
                  <a:srgbClr val="000000"/>
                </a:solidFill>
                <a:latin typeface="FAJLGE+Arial"/>
              </a:rPr>
              <a:t>s</a:t>
            </a:r>
            <a:r>
              <a:rPr lang="tr-TR" sz="1200" b="0" i="0" u="none" strike="noStrike" baseline="0" dirty="0" smtClean="0">
                <a:solidFill>
                  <a:srgbClr val="000000"/>
                </a:solidFill>
                <a:latin typeface="FAJLHE+Arial"/>
              </a:rPr>
              <a:t>ı</a:t>
            </a:r>
            <a:r>
              <a:rPr lang="tr-TR" sz="1200" b="0" i="0" u="none" strike="noStrike" baseline="0" dirty="0" smtClean="0">
                <a:solidFill>
                  <a:srgbClr val="000000"/>
                </a:solidFill>
                <a:latin typeface="FAJLGE+Arial"/>
              </a:rPr>
              <a:t>n</a:t>
            </a:r>
            <a:r>
              <a:rPr lang="tr-TR" sz="1200" b="0" i="0" u="none" strike="noStrike" baseline="0" dirty="0" smtClean="0">
                <a:solidFill>
                  <a:srgbClr val="000000"/>
                </a:solidFill>
                <a:latin typeface="FAJLHE+Arial"/>
              </a:rPr>
              <a:t>ı</a:t>
            </a:r>
            <a:r>
              <a:rPr lang="tr-TR" sz="1200" b="0" i="0" u="none" strike="noStrike" baseline="0" dirty="0" smtClean="0">
                <a:solidFill>
                  <a:srgbClr val="000000"/>
                </a:solidFill>
                <a:latin typeface="FAJLGE+Arial"/>
              </a:rPr>
              <a:t>n durumu, dergideki makale yazarlar</a:t>
            </a:r>
            <a:r>
              <a:rPr lang="tr-TR" sz="1200" b="0" i="0" u="none" strike="noStrike" baseline="0" dirty="0" smtClean="0">
                <a:solidFill>
                  <a:srgbClr val="000000"/>
                </a:solidFill>
                <a:latin typeface="FAJLHE+Arial"/>
              </a:rPr>
              <a:t>ı </a:t>
            </a:r>
            <a:r>
              <a:rPr lang="tr-TR" sz="1200" b="0" i="0" u="none" strike="noStrike" baseline="0" dirty="0" smtClean="0">
                <a:solidFill>
                  <a:srgbClr val="000000"/>
                </a:solidFill>
                <a:latin typeface="FAJLGE+Arial"/>
              </a:rPr>
              <a:t>ve kaynak gösterilen makalelerin yazarlar</a:t>
            </a:r>
            <a:r>
              <a:rPr lang="tr-TR" sz="1200" b="0" i="0" u="none" strike="noStrike" baseline="0" dirty="0" smtClean="0">
                <a:solidFill>
                  <a:srgbClr val="000000"/>
                </a:solidFill>
                <a:latin typeface="FAJLHE+Arial"/>
              </a:rPr>
              <a:t>ı </a:t>
            </a:r>
            <a:r>
              <a:rPr lang="tr-TR" sz="1200" b="0" i="0" u="none" strike="noStrike" baseline="0" dirty="0" smtClean="0">
                <a:solidFill>
                  <a:srgbClr val="000000"/>
                </a:solidFill>
                <a:latin typeface="FAJLGE+Arial"/>
              </a:rPr>
              <a:t>aras</a:t>
            </a:r>
            <a:r>
              <a:rPr lang="tr-TR" sz="1200" b="0" i="0" u="none" strike="noStrike" baseline="0" dirty="0" smtClean="0">
                <a:solidFill>
                  <a:srgbClr val="000000"/>
                </a:solidFill>
                <a:latin typeface="FAJLHE+Arial"/>
              </a:rPr>
              <a:t>ı</a:t>
            </a:r>
            <a:r>
              <a:rPr lang="tr-TR" sz="1200" b="0" i="0" u="none" strike="noStrike" baseline="0" dirty="0" smtClean="0">
                <a:solidFill>
                  <a:srgbClr val="000000"/>
                </a:solidFill>
                <a:latin typeface="FAJLGE+Arial"/>
              </a:rPr>
              <a:t>nda uluslararas</a:t>
            </a:r>
            <a:r>
              <a:rPr lang="tr-TR" sz="1200" b="0" i="0" u="none" strike="noStrike" baseline="0" dirty="0" smtClean="0">
                <a:solidFill>
                  <a:srgbClr val="000000"/>
                </a:solidFill>
                <a:latin typeface="FAJLHE+Arial"/>
              </a:rPr>
              <a:t>ı </a:t>
            </a:r>
            <a:r>
              <a:rPr lang="tr-TR" sz="1200" b="0" i="0" u="none" strike="noStrike" baseline="0" dirty="0" smtClean="0">
                <a:solidFill>
                  <a:srgbClr val="000000"/>
                </a:solidFill>
                <a:latin typeface="FAJLGE+Arial"/>
              </a:rPr>
              <a:t>çe</a:t>
            </a:r>
            <a:r>
              <a:rPr lang="tr-TR" sz="1200" b="0" i="0" u="none" strike="noStrike" baseline="0" dirty="0" smtClean="0">
                <a:solidFill>
                  <a:srgbClr val="000000"/>
                </a:solidFill>
                <a:latin typeface="Arial"/>
              </a:rPr>
              <a:t>ş</a:t>
            </a:r>
            <a:r>
              <a:rPr lang="tr-TR" sz="1200" b="0" i="0" u="none" strike="noStrike" baseline="0" dirty="0" smtClean="0">
                <a:solidFill>
                  <a:srgbClr val="000000"/>
                </a:solidFill>
                <a:latin typeface="FAJLGE+Arial"/>
              </a:rPr>
              <a:t>itlilik de dikkate al</a:t>
            </a:r>
            <a:r>
              <a:rPr lang="tr-TR" sz="1200" b="0" i="0" u="none" strike="noStrike" baseline="0" dirty="0" smtClean="0">
                <a:solidFill>
                  <a:srgbClr val="000000"/>
                </a:solidFill>
                <a:latin typeface="FAJLHE+Arial"/>
              </a:rPr>
              <a:t>ı</a:t>
            </a:r>
            <a:r>
              <a:rPr lang="tr-TR" sz="1200" b="0" i="0" u="none" strike="noStrike" baseline="0" dirty="0" smtClean="0">
                <a:solidFill>
                  <a:srgbClr val="000000"/>
                </a:solidFill>
                <a:latin typeface="FAJLGE+Arial"/>
              </a:rPr>
              <a:t>n</a:t>
            </a:r>
            <a:r>
              <a:rPr lang="tr-TR" sz="1200" b="0" i="0" u="none" strike="noStrike" baseline="0" dirty="0" smtClean="0">
                <a:solidFill>
                  <a:srgbClr val="000000"/>
                </a:solidFill>
                <a:latin typeface="FAJLHE+Arial"/>
              </a:rPr>
              <a:t>ı</a:t>
            </a:r>
            <a:r>
              <a:rPr lang="tr-TR" sz="1200" b="0" i="0" u="none" strike="noStrike" baseline="0" dirty="0" smtClean="0">
                <a:solidFill>
                  <a:srgbClr val="000000"/>
                </a:solidFill>
                <a:latin typeface="FAJLGE+Arial"/>
              </a:rPr>
              <a:t>r.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106</a:t>
            </a:fld>
            <a:endParaRPr lang="tr-TR"/>
          </a:p>
        </p:txBody>
      </p:sp>
    </p:spTree>
    <p:extLst>
      <p:ext uri="{BB962C8B-B14F-4D97-AF65-F5344CB8AC3E}">
        <p14:creationId xmlns:p14="http://schemas.microsoft.com/office/powerpoint/2010/main" val="1665408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500" b="0" i="0" u="none" strike="noStrike" kern="1200" cap="none" spc="0" normalizeH="0" baseline="0" noProof="0" dirty="0" smtClean="0">
                <a:ln>
                  <a:noFill/>
                </a:ln>
                <a:solidFill>
                  <a:prstClr val="black"/>
                </a:solidFill>
                <a:effectLst/>
                <a:uLnTx/>
                <a:uFillTx/>
                <a:latin typeface="+mn-lt"/>
                <a:ea typeface="+mn-ea"/>
                <a:cs typeface="+mn-cs"/>
              </a:rPr>
              <a:t>Hızla değişen ve gelişen dünyamızda artan bilgi üretimini izleyebilmek ve geniş çapta kullanıma sunmak için 1972 yılında Uluslararası Standartlar Organizasyonu (ISO) tarafından hazırlanan ve üye ülkelerin onayı ile yürürlüğe giren bir kitap numaralama sistemidir. </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500" b="0" i="0" u="none" strike="noStrike" kern="1200" cap="none" spc="0" normalizeH="0" baseline="0" noProof="0" dirty="0" smtClean="0">
                <a:ln>
                  <a:noFill/>
                </a:ln>
                <a:solidFill>
                  <a:prstClr val="black"/>
                </a:solidFill>
                <a:effectLst/>
                <a:uLnTx/>
                <a:uFillTx/>
                <a:latin typeface="+mn-lt"/>
                <a:ea typeface="+mn-ea"/>
                <a:cs typeface="+mn-cs"/>
              </a:rPr>
              <a:t>Amaç, kitap numaralarının uluslararası bir yöntemle düzenlenerek standardize edilip, Uluslararası Standart Kitap Numarası (ISBN) verilerek belirli bir yayımcının yayınladığı bir materyalin kimliğini tanımlamaktır.</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ISBN sistemi, yayınlanan her materyale bir tanımlama numarası verir.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107</a:t>
            </a:fld>
            <a:endParaRPr lang="tr-TR"/>
          </a:p>
        </p:txBody>
      </p:sp>
    </p:spTree>
    <p:extLst>
      <p:ext uri="{BB962C8B-B14F-4D97-AF65-F5344CB8AC3E}">
        <p14:creationId xmlns:p14="http://schemas.microsoft.com/office/powerpoint/2010/main" val="437334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mn-lt"/>
                <a:ea typeface="+mn-ea"/>
                <a:cs typeface="+mn-cs"/>
              </a:rPr>
              <a:t>TÜBİTAK ULAKBİM tarafından geliştirilen  TR Dizin, Fen Bilimleri ve Sosyal Bilimler alanlarında makaleler içeren bibliyografik / tam metin bir veri tabanıdır.</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108</a:t>
            </a:fld>
            <a:endParaRPr lang="tr-TR"/>
          </a:p>
        </p:txBody>
      </p:sp>
    </p:spTree>
    <p:extLst>
      <p:ext uri="{BB962C8B-B14F-4D97-AF65-F5344CB8AC3E}">
        <p14:creationId xmlns:p14="http://schemas.microsoft.com/office/powerpoint/2010/main" val="1895953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rgbClr val="222222"/>
                </a:solidFill>
                <a:latin typeface="+mn-lt"/>
                <a:ea typeface="+mn-ea"/>
                <a:cs typeface="+mn-cs"/>
              </a:rPr>
              <a:t>Uluslararası Standart Süreli Yayın Numarası süreli yayınlar için verilmiş olan uluslararası bir numaralandırma sistemidir.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109</a:t>
            </a:fld>
            <a:endParaRPr lang="tr-TR"/>
          </a:p>
        </p:txBody>
      </p:sp>
    </p:spTree>
    <p:extLst>
      <p:ext uri="{BB962C8B-B14F-4D97-AF65-F5344CB8AC3E}">
        <p14:creationId xmlns:p14="http://schemas.microsoft.com/office/powerpoint/2010/main" val="120177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mn-lt"/>
                <a:ea typeface="+mn-ea"/>
                <a:cs typeface="+mn-cs"/>
              </a:rPr>
              <a:t>Araştırma konusu seçilirken dikkat edilmesi gereken bir diğer nokta konunun genişliğidir. </a:t>
            </a:r>
            <a:endParaRPr kumimoji="0" lang="tr-TR"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mn-lt"/>
                <a:ea typeface="+mn-ea"/>
                <a:cs typeface="+mn-cs"/>
              </a:rPr>
              <a:t>Araştırma konusu araştırma problemi hâline gelirken daraltılacaktır ancak konu fazla geniş olursa uygun bir araştırma probleminin geliştirilmesi de çok zor olacaktır.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20</a:t>
            </a:fld>
            <a:endParaRPr lang="tr-TR"/>
          </a:p>
        </p:txBody>
      </p:sp>
    </p:spTree>
    <p:extLst>
      <p:ext uri="{BB962C8B-B14F-4D97-AF65-F5344CB8AC3E}">
        <p14:creationId xmlns:p14="http://schemas.microsoft.com/office/powerpoint/2010/main" val="692177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kumimoji="0" lang="tr-TR" sz="2800" b="0" i="0" u="none" strike="noStrike" kern="1200" cap="none" spc="0" normalizeH="0" baseline="0" noProof="0" dirty="0" smtClean="0">
                <a:ln>
                  <a:noFill/>
                </a:ln>
                <a:solidFill>
                  <a:srgbClr val="000000"/>
                </a:solidFill>
                <a:effectLst/>
                <a:uLnTx/>
                <a:uFillTx/>
                <a:latin typeface="+mn-lt"/>
                <a:ea typeface="+mn-ea"/>
                <a:cs typeface="+mn-cs"/>
              </a:rPr>
              <a:t>İnternet üzerinde yayınlanan içeriğe kolay erişimi sağlayan benzersiz numaralandırma ve erişim sistemidir.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111</a:t>
            </a:fld>
            <a:endParaRPr lang="tr-TR"/>
          </a:p>
        </p:txBody>
      </p:sp>
    </p:spTree>
    <p:extLst>
      <p:ext uri="{BB962C8B-B14F-4D97-AF65-F5344CB8AC3E}">
        <p14:creationId xmlns:p14="http://schemas.microsoft.com/office/powerpoint/2010/main" val="1113286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rgbClr val="222222"/>
                </a:solidFill>
                <a:latin typeface="+mn-lt"/>
                <a:ea typeface="+mn-ea"/>
                <a:cs typeface="+mn-cs"/>
              </a:rPr>
              <a:t>Araştırmacı, bilim insanı ve akademisyenlerin bilimsel çalışmalarındaki isim/kurum benzerliklerinden kaynaklanan bazı sorunların önüne geçilebilmesi amacıyla araştırmacı kimlik </a:t>
            </a:r>
            <a:r>
              <a:rPr lang="tr-TR" sz="1200" b="1" kern="1200" dirty="0" smtClean="0">
                <a:solidFill>
                  <a:srgbClr val="222222"/>
                </a:solidFill>
                <a:latin typeface="+mn-lt"/>
                <a:ea typeface="+mn-ea"/>
                <a:cs typeface="+mn-cs"/>
              </a:rPr>
              <a:t>numarası </a:t>
            </a:r>
            <a:r>
              <a:rPr lang="tr-TR" sz="1200" kern="1200" dirty="0" smtClean="0">
                <a:solidFill>
                  <a:srgbClr val="222222"/>
                </a:solidFill>
                <a:latin typeface="+mn-lt"/>
                <a:ea typeface="+mn-ea"/>
                <a:cs typeface="+mn-cs"/>
              </a:rPr>
              <a:t>olarak</a:t>
            </a:r>
            <a:r>
              <a:rPr lang="tr-TR" sz="1200" b="1" kern="1200" dirty="0" smtClean="0">
                <a:solidFill>
                  <a:srgbClr val="222222"/>
                </a:solidFill>
                <a:latin typeface="+mn-lt"/>
                <a:ea typeface="+mn-ea"/>
                <a:cs typeface="+mn-cs"/>
              </a:rPr>
              <a:t> </a:t>
            </a:r>
            <a:r>
              <a:rPr lang="tr-TR" sz="1200" kern="1200" dirty="0" smtClean="0">
                <a:solidFill>
                  <a:srgbClr val="222222"/>
                </a:solidFill>
                <a:latin typeface="+mn-lt"/>
                <a:ea typeface="+mn-ea"/>
                <a:cs typeface="+mn-cs"/>
              </a:rPr>
              <a:t>kullanılmaktadır.</a:t>
            </a:r>
            <a:endParaRPr lang="tr-TR" sz="1200" kern="1200" dirty="0" smtClean="0">
              <a:solidFill>
                <a:schemeClr val="tx1"/>
              </a:solidFill>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113</a:t>
            </a:fld>
            <a:endParaRPr lang="tr-TR"/>
          </a:p>
        </p:txBody>
      </p:sp>
    </p:spTree>
    <p:extLst>
      <p:ext uri="{BB962C8B-B14F-4D97-AF65-F5344CB8AC3E}">
        <p14:creationId xmlns:p14="http://schemas.microsoft.com/office/powerpoint/2010/main" val="1465180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800" kern="1200" dirty="0" smtClean="0">
                <a:solidFill>
                  <a:srgbClr val="252525"/>
                </a:solidFill>
                <a:latin typeface="+mn-lt"/>
                <a:ea typeface="+mn-ea"/>
                <a:cs typeface="+mn-cs"/>
              </a:rPr>
              <a:t>TÜBİTAK ULAKBİM çatısı altında, Türkiye'de yayımlanan akademik dergiler için elektronik ortamda barındırma ve </a:t>
            </a:r>
            <a:r>
              <a:rPr lang="tr-TR" sz="800" kern="1200" dirty="0" err="1" smtClean="0">
                <a:solidFill>
                  <a:srgbClr val="252525"/>
                </a:solidFill>
                <a:latin typeface="+mn-lt"/>
                <a:ea typeface="+mn-ea"/>
                <a:cs typeface="+mn-cs"/>
              </a:rPr>
              <a:t>editoryal</a:t>
            </a:r>
            <a:r>
              <a:rPr lang="tr-TR" sz="800" kern="1200" dirty="0" smtClean="0">
                <a:solidFill>
                  <a:srgbClr val="252525"/>
                </a:solidFill>
                <a:latin typeface="+mn-lt"/>
                <a:ea typeface="+mn-ea"/>
                <a:cs typeface="+mn-cs"/>
              </a:rPr>
              <a:t> süreç yönetimi hizmeti sunar.</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114</a:t>
            </a:fld>
            <a:endParaRPr lang="tr-TR"/>
          </a:p>
        </p:txBody>
      </p:sp>
    </p:spTree>
    <p:extLst>
      <p:ext uri="{BB962C8B-B14F-4D97-AF65-F5344CB8AC3E}">
        <p14:creationId xmlns:p14="http://schemas.microsoft.com/office/powerpoint/2010/main" val="1364138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Yayın sayısının tek başına artması, ya da sadece bazı yayınların çok sayıda atıf alması gibi faktörler h-indeksini kolayca etkileyemez.</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116</a:t>
            </a:fld>
            <a:endParaRPr lang="tr-TR"/>
          </a:p>
        </p:txBody>
      </p:sp>
    </p:spTree>
    <p:extLst>
      <p:ext uri="{BB962C8B-B14F-4D97-AF65-F5344CB8AC3E}">
        <p14:creationId xmlns:p14="http://schemas.microsoft.com/office/powerpoint/2010/main" val="955783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Araştırma problemiyle ilgili varsayımların geliştirilmesinin en önemli nedeni, bir araştırma konusuyla ilgili her şeyin tek bir araştırma içinde incelenemeyecek olmasıdır. </a:t>
            </a:r>
          </a:p>
          <a:p>
            <a:r>
              <a:rPr lang="tr-TR" sz="1200" b="0" i="0" u="none" strike="noStrike" kern="1200" baseline="0" dirty="0" smtClean="0">
                <a:solidFill>
                  <a:schemeClr val="tx1"/>
                </a:solidFill>
                <a:latin typeface="+mn-lt"/>
                <a:ea typeface="+mn-ea"/>
                <a:cs typeface="+mn-cs"/>
              </a:rPr>
              <a:t>Bu nedenle araştırmacılar varsayım oluştururken önceki araştırmalar tarafından ortaya konan, doğruluğu ispatlanmış bulgulara ya da verilere dayanırlar.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124</a:t>
            </a:fld>
            <a:endParaRPr lang="tr-TR"/>
          </a:p>
        </p:txBody>
      </p:sp>
    </p:spTree>
    <p:extLst>
      <p:ext uri="{BB962C8B-B14F-4D97-AF65-F5344CB8AC3E}">
        <p14:creationId xmlns:p14="http://schemas.microsoft.com/office/powerpoint/2010/main" val="3018683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rgbClr val="FF0000"/>
                </a:solidFill>
                <a:latin typeface="+mn-lt"/>
                <a:ea typeface="+mn-ea"/>
                <a:cs typeface="+mn-cs"/>
              </a:rPr>
              <a:t>Örneğin, Türkiye'de endüstriyel gelişme ilgili bir çalışma yaptığımızı düşünelim. </a:t>
            </a:r>
          </a:p>
          <a:p>
            <a:r>
              <a:rPr lang="tr-TR" sz="1200" b="0" i="0" u="none" strike="noStrike" kern="1200" baseline="0" dirty="0" smtClean="0">
                <a:solidFill>
                  <a:srgbClr val="FF0000"/>
                </a:solidFill>
                <a:latin typeface="+mn-lt"/>
                <a:ea typeface="+mn-ea"/>
                <a:cs typeface="+mn-cs"/>
              </a:rPr>
              <a:t>Marmara Bölgesi'nin Türkiye'nin endüstriyel açıdan en gelişmiş bölgesi olduğu, araştırmanın varsayımlarından biri olacaktır.</a:t>
            </a:r>
          </a:p>
          <a:p>
            <a:r>
              <a:rPr lang="tr-TR" sz="1200" b="0" i="0" u="none" strike="noStrike" kern="1200" baseline="0" dirty="0" smtClean="0">
                <a:solidFill>
                  <a:srgbClr val="FF0000"/>
                </a:solidFill>
                <a:latin typeface="+mn-lt"/>
                <a:ea typeface="+mn-ea"/>
                <a:cs typeface="+mn-cs"/>
              </a:rPr>
              <a:t>Bu iddia, araştırma çerçevesinde sınanmayacaktır, doğru olduğuna ilişkin güçlü kanıtlara sahip olduğumuz için doğru kabul edilecektir. </a:t>
            </a:r>
            <a:endParaRPr lang="tr-TR" dirty="0">
              <a:solidFill>
                <a:srgbClr val="FF0000"/>
              </a:solidFill>
            </a:endParaRPr>
          </a:p>
        </p:txBody>
      </p:sp>
      <p:sp>
        <p:nvSpPr>
          <p:cNvPr id="4" name="Slayt Numarası Yer Tutucusu 3"/>
          <p:cNvSpPr>
            <a:spLocks noGrp="1"/>
          </p:cNvSpPr>
          <p:nvPr>
            <p:ph type="sldNum" sz="quarter" idx="10"/>
          </p:nvPr>
        </p:nvSpPr>
        <p:spPr/>
        <p:txBody>
          <a:bodyPr/>
          <a:lstStyle/>
          <a:p>
            <a:fld id="{B7ABE622-1321-46BD-8989-35C54B82C254}" type="slidenum">
              <a:rPr lang="tr-TR" smtClean="0"/>
              <a:t>125</a:t>
            </a:fld>
            <a:endParaRPr lang="tr-TR"/>
          </a:p>
        </p:txBody>
      </p:sp>
    </p:spTree>
    <p:extLst>
      <p:ext uri="{BB962C8B-B14F-4D97-AF65-F5344CB8AC3E}">
        <p14:creationId xmlns:p14="http://schemas.microsoft.com/office/powerpoint/2010/main" val="2023133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Kavramlar hakkında deneysel veri toplayabilmek için kavramların göstergelerinin neler olduğunun ortaya konması ve ölçülebilir somut değişkenler hâlinde ifade edilmesi gerekir.</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128</a:t>
            </a:fld>
            <a:endParaRPr lang="tr-TR"/>
          </a:p>
        </p:txBody>
      </p:sp>
    </p:spTree>
    <p:extLst>
      <p:ext uri="{BB962C8B-B14F-4D97-AF65-F5344CB8AC3E}">
        <p14:creationId xmlns:p14="http://schemas.microsoft.com/office/powerpoint/2010/main" val="1766504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Bir kavramın değişkenleri, neyi ölçerek bu kavramlar hakkında bilgi edineceğimizi gösterir. </a:t>
            </a:r>
          </a:p>
          <a:p>
            <a:r>
              <a:rPr lang="tr-TR" sz="1200" b="0" i="0" u="none" strike="noStrike" kern="1200" baseline="0" dirty="0" smtClean="0">
                <a:solidFill>
                  <a:schemeClr val="tx1"/>
                </a:solidFill>
                <a:latin typeface="+mn-lt"/>
                <a:ea typeface="+mn-ea"/>
                <a:cs typeface="+mn-cs"/>
              </a:rPr>
              <a:t>Bu nedenle değişken geliştirirken değişkenin kavramı ölçtüğünden emin olmak, araştırmamızın ölçmeyi amaçladığı şeyi ölçebilmesini sağlamak açısından son derece önemlidir.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129</a:t>
            </a:fld>
            <a:endParaRPr lang="tr-TR"/>
          </a:p>
        </p:txBody>
      </p:sp>
    </p:spTree>
    <p:extLst>
      <p:ext uri="{BB962C8B-B14F-4D97-AF65-F5344CB8AC3E}">
        <p14:creationId xmlns:p14="http://schemas.microsoft.com/office/powerpoint/2010/main" val="631608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3200" b="0" i="0" u="none" strike="noStrike" kern="1200" cap="none" spc="0" normalizeH="0" baseline="0" noProof="0" dirty="0" smtClean="0">
                <a:ln>
                  <a:noFill/>
                </a:ln>
                <a:solidFill>
                  <a:prstClr val="black"/>
                </a:solidFill>
                <a:effectLst/>
                <a:uLnTx/>
                <a:uFillTx/>
                <a:latin typeface="+mn-lt"/>
                <a:ea typeface="+mn-ea"/>
                <a:cs typeface="+mn-cs"/>
              </a:rPr>
              <a:t>Başka bir deyişle, araştırma probleminin henüz doğruluğu ya da yanlışlığı sınanmamış olan olası çözümlerine ilişkin iddialardır.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138</a:t>
            </a:fld>
            <a:endParaRPr lang="tr-TR"/>
          </a:p>
        </p:txBody>
      </p:sp>
    </p:spTree>
    <p:extLst>
      <p:ext uri="{BB962C8B-B14F-4D97-AF65-F5344CB8AC3E}">
        <p14:creationId xmlns:p14="http://schemas.microsoft.com/office/powerpoint/2010/main" val="3320408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Hipotezlerin doğrulanması ya da </a:t>
            </a:r>
            <a:r>
              <a:rPr lang="tr-TR" dirty="0" err="1" smtClean="0"/>
              <a:t>yanlışlanması</a:t>
            </a:r>
            <a:r>
              <a:rPr lang="tr-TR" dirty="0" smtClean="0"/>
              <a:t> sayesinde sahip olunan bilginin doğru mu yanlış mı olduğu açıklık kazanır.</a:t>
            </a:r>
          </a:p>
          <a:p>
            <a:r>
              <a:rPr lang="tr-TR" sz="1200" b="0" i="0" u="none" strike="noStrike" kern="1200" baseline="0" dirty="0" smtClean="0">
                <a:solidFill>
                  <a:schemeClr val="tx1"/>
                </a:solidFill>
                <a:latin typeface="+mn-lt"/>
                <a:ea typeface="+mn-ea"/>
                <a:cs typeface="+mn-cs"/>
              </a:rPr>
              <a:t>Her araştırmada hipotez kurulması gerekmez. </a:t>
            </a:r>
          </a:p>
          <a:p>
            <a:r>
              <a:rPr lang="tr-TR" sz="1200" b="0" i="0" u="none" strike="noStrike" kern="1200" baseline="0" dirty="0" smtClean="0">
                <a:solidFill>
                  <a:schemeClr val="tx1"/>
                </a:solidFill>
                <a:latin typeface="+mn-lt"/>
                <a:ea typeface="+mn-ea"/>
                <a:cs typeface="+mn-cs"/>
              </a:rPr>
              <a:t>Örneğin </a:t>
            </a:r>
            <a:r>
              <a:rPr lang="tr-TR" sz="1200" b="0" i="0" u="none" strike="noStrike" kern="1200" baseline="0" dirty="0" err="1" smtClean="0">
                <a:solidFill>
                  <a:schemeClr val="tx1"/>
                </a:solidFill>
                <a:latin typeface="+mn-lt"/>
                <a:ea typeface="+mn-ea"/>
                <a:cs typeface="+mn-cs"/>
              </a:rPr>
              <a:t>keşifsel</a:t>
            </a:r>
            <a:r>
              <a:rPr lang="tr-TR" sz="1200" b="0" i="0" u="none" strike="noStrike" kern="1200" baseline="0" dirty="0" smtClean="0">
                <a:solidFill>
                  <a:schemeClr val="tx1"/>
                </a:solidFill>
                <a:latin typeface="+mn-lt"/>
                <a:ea typeface="+mn-ea"/>
                <a:cs typeface="+mn-cs"/>
              </a:rPr>
              <a:t> araştırmalarda ya da nitel araştırmalarda hipotez kurulmaz.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139</a:t>
            </a:fld>
            <a:endParaRPr lang="tr-TR"/>
          </a:p>
        </p:txBody>
      </p:sp>
    </p:spTree>
    <p:extLst>
      <p:ext uri="{BB962C8B-B14F-4D97-AF65-F5344CB8AC3E}">
        <p14:creationId xmlns:p14="http://schemas.microsoft.com/office/powerpoint/2010/main" val="278682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mn-lt"/>
                <a:ea typeface="+mn-ea"/>
                <a:cs typeface="+mn-cs"/>
              </a:rPr>
              <a:t>Araştırma konusunu daraltmak için ilgilenilen konunun kiminle ilgili olduğu, hangi mekân ya da coğrafi alana, hangi zamana, hangi kültüre ya da hangi araştırma evrenine ilişkin olduğu belirtilebilir.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Araştırma konusu olarak belirlediğimiz ifade, henüz bilimsel olarak sınanmaya hazır hâlde değildir.</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21</a:t>
            </a:fld>
            <a:endParaRPr lang="tr-TR"/>
          </a:p>
        </p:txBody>
      </p:sp>
    </p:spTree>
    <p:extLst>
      <p:ext uri="{BB962C8B-B14F-4D97-AF65-F5344CB8AC3E}">
        <p14:creationId xmlns:p14="http://schemas.microsoft.com/office/powerpoint/2010/main" val="725999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Araştırmada kullanılması gereken hipotez sayısı çalışılan problemin doğası, çalışılan alanın genişliği gibi faktörlere göre belirlenir.</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Hipotez, neden sonuç ilişkilerini ortaya koymak isteyen açıklayıcı araştırmalarda, başka bir deyişle hipotez sınamaya yönelik araştırmalarda kurulur. </a:t>
            </a:r>
          </a:p>
          <a:p>
            <a:pPr marL="0" marR="0" indent="0" algn="l" defTabSz="914400" rtl="0" eaLnBrk="1" fontAlgn="auto" latinLnBrk="0" hangingPunct="1">
              <a:lnSpc>
                <a:spcPct val="100000"/>
              </a:lnSpc>
              <a:spcBef>
                <a:spcPts val="0"/>
              </a:spcBef>
              <a:spcAft>
                <a:spcPts val="0"/>
              </a:spcAft>
              <a:buClrTx/>
              <a:buSzTx/>
              <a:buFontTx/>
              <a:buNone/>
              <a:tabLst/>
              <a:defRPr/>
            </a:pPr>
            <a:endParaRPr lang="tr-TR" dirty="0" smtClean="0"/>
          </a:p>
        </p:txBody>
      </p:sp>
      <p:sp>
        <p:nvSpPr>
          <p:cNvPr id="4" name="Slayt Numarası Yer Tutucusu 3"/>
          <p:cNvSpPr>
            <a:spLocks noGrp="1"/>
          </p:cNvSpPr>
          <p:nvPr>
            <p:ph type="sldNum" sz="quarter" idx="10"/>
          </p:nvPr>
        </p:nvSpPr>
        <p:spPr/>
        <p:txBody>
          <a:bodyPr/>
          <a:lstStyle/>
          <a:p>
            <a:fld id="{B7ABE622-1321-46BD-8989-35C54B82C254}" type="slidenum">
              <a:rPr lang="tr-TR" smtClean="0"/>
              <a:t>140</a:t>
            </a:fld>
            <a:endParaRPr lang="tr-TR"/>
          </a:p>
        </p:txBody>
      </p:sp>
    </p:spTree>
    <p:extLst>
      <p:ext uri="{BB962C8B-B14F-4D97-AF65-F5344CB8AC3E}">
        <p14:creationId xmlns:p14="http://schemas.microsoft.com/office/powerpoint/2010/main" val="2841698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Örneğin topraktaki tuzluluk arttıkça bitki dokularındaki </a:t>
            </a:r>
            <a:r>
              <a:rPr lang="tr-TR" dirty="0" err="1" smtClean="0"/>
              <a:t>prolin</a:t>
            </a:r>
            <a:r>
              <a:rPr lang="tr-TR" dirty="0" smtClean="0"/>
              <a:t> amino </a:t>
            </a:r>
            <a:r>
              <a:rPr lang="tr-TR" dirty="0" err="1" smtClean="0"/>
              <a:t>asiti</a:t>
            </a:r>
            <a:r>
              <a:rPr lang="tr-TR" dirty="0" smtClean="0"/>
              <a:t> konsantrasyonu</a:t>
            </a:r>
            <a:r>
              <a:rPr lang="tr-TR" baseline="0" dirty="0" smtClean="0"/>
              <a:t> artar.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144</a:t>
            </a:fld>
            <a:endParaRPr lang="tr-TR"/>
          </a:p>
        </p:txBody>
      </p:sp>
    </p:spTree>
    <p:extLst>
      <p:ext uri="{BB962C8B-B14F-4D97-AF65-F5344CB8AC3E}">
        <p14:creationId xmlns:p14="http://schemas.microsoft.com/office/powerpoint/2010/main" val="3335817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Teori, bir fenomen hakkında sistematik ve rasyonel bir soyut düşünce biçimi veya bu düşünceden elde edilen sonuçlardır.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Teori, genellikle gözlem, deney ve araştırma gibi süreçlerle desteklenen, düşünsel ve mantıksal akıl yürütmeyi içerir. </a:t>
            </a:r>
          </a:p>
          <a:p>
            <a:pPr marL="0" marR="0" indent="0" algn="l" defTabSz="914400" rtl="0" eaLnBrk="1" fontAlgn="auto" latinLnBrk="0" hangingPunct="1">
              <a:lnSpc>
                <a:spcPct val="100000"/>
              </a:lnSpc>
              <a:spcBef>
                <a:spcPts val="0"/>
              </a:spcBef>
              <a:spcAft>
                <a:spcPts val="0"/>
              </a:spcAft>
              <a:buClrTx/>
              <a:buSzTx/>
              <a:buFontTx/>
              <a:buNone/>
              <a:tabLst/>
              <a:defRPr/>
            </a:pPr>
            <a:r>
              <a:rPr lang="tr-TR" smtClean="0"/>
              <a:t>Teoriler, deneysel ve test edilebilir bilgi alanına giren bilimsel olabilir veya felsefe, sanat veya sosyoloji gibi bilimsel olmayan disiplinlere ait olabilir. </a:t>
            </a:r>
          </a:p>
          <a:p>
            <a:r>
              <a:rPr lang="tr-TR" smtClean="0"/>
              <a:t>Bazı </a:t>
            </a:r>
            <a:r>
              <a:rPr lang="tr-TR" dirty="0" smtClean="0"/>
              <a:t>durumlarda, teoriler herhangi bir resmi disiplinden bağımsız olarak var olabilir.</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145</a:t>
            </a:fld>
            <a:endParaRPr lang="tr-TR"/>
          </a:p>
        </p:txBody>
      </p:sp>
    </p:spTree>
    <p:extLst>
      <p:ext uri="{BB962C8B-B14F-4D97-AF65-F5344CB8AC3E}">
        <p14:creationId xmlns:p14="http://schemas.microsoft.com/office/powerpoint/2010/main" val="2224576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146</a:t>
            </a:fld>
            <a:endParaRPr lang="tr-TR"/>
          </a:p>
        </p:txBody>
      </p:sp>
    </p:spTree>
    <p:extLst>
      <p:ext uri="{BB962C8B-B14F-4D97-AF65-F5344CB8AC3E}">
        <p14:creationId xmlns:p14="http://schemas.microsoft.com/office/powerpoint/2010/main" val="1618282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Örnek olarak, Evrim Teorisi yaşamın çeşitliliğini ve organizmaların zamanla nasıl değiştiğini açıklamaya çalışır. </a:t>
            </a:r>
          </a:p>
          <a:p>
            <a:r>
              <a:rPr lang="tr-TR" dirty="0" smtClean="0"/>
              <a:t>Bu teori, biyoloji, paleontoloji, genetik gibi birçok farklı bilim dalındaki bulgularla desteklenir ve sürekli olarak yeni keşiflerle güncellenmektedir.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147</a:t>
            </a:fld>
            <a:endParaRPr lang="tr-TR"/>
          </a:p>
        </p:txBody>
      </p:sp>
    </p:spTree>
    <p:extLst>
      <p:ext uri="{BB962C8B-B14F-4D97-AF65-F5344CB8AC3E}">
        <p14:creationId xmlns:p14="http://schemas.microsoft.com/office/powerpoint/2010/main" val="788498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Örneğin, Newton’un Hareket Kanunları, bir nesnenin nasıl hareket ettiğini belirli koşullar altında tanımlar. </a:t>
            </a:r>
          </a:p>
          <a:p>
            <a:r>
              <a:rPr lang="tr-TR" dirty="0" smtClean="0"/>
              <a:t>Bu kanunlar, doğada sürekli gözlemlenmiş ve tekrarlanabilir sonuçlar vermiştir. </a:t>
            </a:r>
          </a:p>
          <a:p>
            <a:r>
              <a:rPr lang="tr-TR" dirty="0" smtClean="0"/>
              <a:t>Ancak bu kanunlar, hareketin neden bu şekilde gerçekleştiğini açıklamaktan ziyade, sadece nasıl olduğunu ortaya koyar.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149</a:t>
            </a:fld>
            <a:endParaRPr lang="tr-TR"/>
          </a:p>
        </p:txBody>
      </p:sp>
    </p:spTree>
    <p:extLst>
      <p:ext uri="{BB962C8B-B14F-4D97-AF65-F5344CB8AC3E}">
        <p14:creationId xmlns:p14="http://schemas.microsoft.com/office/powerpoint/2010/main" val="4106059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Örneğin, Termodinamiğin 1. Kanunu enerji korunumu yasasıdır. Bu kanun, enerjinin yok edilemeyeceğini, sadece bir biçimden başka bir biçime dönüşebileceğini söyler. Ancak bu kanunun neden böyle işlediğini anlamak için termodinamiğin altında yatan teorilere ihtiyaç duyarız.</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153</a:t>
            </a:fld>
            <a:endParaRPr lang="tr-TR"/>
          </a:p>
        </p:txBody>
      </p:sp>
    </p:spTree>
    <p:extLst>
      <p:ext uri="{BB962C8B-B14F-4D97-AF65-F5344CB8AC3E}">
        <p14:creationId xmlns:p14="http://schemas.microsoft.com/office/powerpoint/2010/main" val="3643300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Bilimsel teoriler ve kanunlar, bilimsel bilginin iki temel taşıdır. </a:t>
            </a:r>
          </a:p>
          <a:p>
            <a:r>
              <a:rPr lang="tr-TR" dirty="0" smtClean="0"/>
              <a:t>Her ikisi de doğayı anlamamıza ve açıklamamıza yardımcı olur, ancak farklı işlevleri ve amaçları vardır. </a:t>
            </a:r>
          </a:p>
          <a:p>
            <a:r>
              <a:rPr lang="tr-TR" dirty="0" smtClean="0"/>
              <a:t>Hem teoriler hem de kanunlar, bilimsel bilginin gelişiminde ve yeni keşiflerin yapılmasında hayati bir rol oynar. </a:t>
            </a:r>
          </a:p>
          <a:p>
            <a:r>
              <a:rPr lang="tr-TR" dirty="0" smtClean="0"/>
              <a:t>Bilimsel ilerleme, teorilerin test edilmesi, doğrulanması ve gerekirse değiştirilmesi üzerine kuruludur. </a:t>
            </a:r>
          </a:p>
          <a:p>
            <a:r>
              <a:rPr lang="tr-TR" dirty="0" smtClean="0"/>
              <a:t>Bu süreçte kanunlar, doğadaki tutarlılıkların ve tekrar eden olayların tanımlanmasında önemli bir rehber işlevi görür.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155</a:t>
            </a:fld>
            <a:endParaRPr lang="tr-TR"/>
          </a:p>
        </p:txBody>
      </p:sp>
    </p:spTree>
    <p:extLst>
      <p:ext uri="{BB962C8B-B14F-4D97-AF65-F5344CB8AC3E}">
        <p14:creationId xmlns:p14="http://schemas.microsoft.com/office/powerpoint/2010/main" val="2205550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Önermeler, sınanmaya uygun değildirler çünkü soyut kavramları deneysel verilerle ölçmek söz konusu olamaz.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156</a:t>
            </a:fld>
            <a:endParaRPr lang="tr-TR"/>
          </a:p>
        </p:txBody>
      </p:sp>
    </p:spTree>
    <p:extLst>
      <p:ext uri="{BB962C8B-B14F-4D97-AF65-F5344CB8AC3E}">
        <p14:creationId xmlns:p14="http://schemas.microsoft.com/office/powerpoint/2010/main" val="30493208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Örneğin “yoksullukla toplumsal dışlanma arasında olumlu bir ilişki vardır”, “toplumsal bütünleşme arttıkça saldırganlık azalır” birer önermedir.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157</a:t>
            </a:fld>
            <a:endParaRPr lang="tr-TR"/>
          </a:p>
        </p:txBody>
      </p:sp>
    </p:spTree>
    <p:extLst>
      <p:ext uri="{BB962C8B-B14F-4D97-AF65-F5344CB8AC3E}">
        <p14:creationId xmlns:p14="http://schemas.microsoft.com/office/powerpoint/2010/main" val="193558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3000" b="0" i="0" u="none" strike="noStrike" kern="1200" cap="none" spc="0" normalizeH="0" baseline="0" noProof="0" dirty="0" smtClean="0">
                <a:ln>
                  <a:noFill/>
                </a:ln>
                <a:solidFill>
                  <a:prstClr val="black"/>
                </a:solidFill>
                <a:effectLst/>
                <a:uLnTx/>
                <a:uFillTx/>
                <a:latin typeface="+mn-lt"/>
                <a:ea typeface="+mn-ea"/>
                <a:cs typeface="+mn-cs"/>
              </a:rPr>
              <a:t>Genel düzeyde araştırma konusu seçildikten sonra bu konu, ilgilenilen olgunun çeşitli boyutları, örneklemin cinsiyeti ya da yaşı, ilgilenilen mekân ya da coğrafi bölge gibi çeşitli açılardan daraltılır ve araştırma problemi olarak ifade edilir.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Araştırma problemi, nitel araştırmalarda nispeten daha genel bir soru biçimdedir, nicel araştırmalarda ise daha sınırlandırılmış ve netleştirilmiştir ve genellikle</a:t>
            </a:r>
            <a:r>
              <a:rPr lang="tr-TR" baseline="0" dirty="0" smtClean="0"/>
              <a:t> </a:t>
            </a:r>
            <a:r>
              <a:rPr lang="tr-TR" dirty="0" smtClean="0"/>
              <a:t>hipotezlerin soru cümlesi hâline getirilmesi şeklinde ifade edilir.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22</a:t>
            </a:fld>
            <a:endParaRPr lang="tr-TR"/>
          </a:p>
        </p:txBody>
      </p:sp>
    </p:spTree>
    <p:extLst>
      <p:ext uri="{BB962C8B-B14F-4D97-AF65-F5344CB8AC3E}">
        <p14:creationId xmlns:p14="http://schemas.microsoft.com/office/powerpoint/2010/main" val="1992819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Evrim, ile birlikte adaptasyon, doğal seçilim, genetik sürüklenme terminolojisi kullanılır.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158</a:t>
            </a:fld>
            <a:endParaRPr lang="tr-TR"/>
          </a:p>
        </p:txBody>
      </p:sp>
    </p:spTree>
    <p:extLst>
      <p:ext uri="{BB962C8B-B14F-4D97-AF65-F5344CB8AC3E}">
        <p14:creationId xmlns:p14="http://schemas.microsoft.com/office/powerpoint/2010/main" val="1628300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mn-lt"/>
                <a:ea typeface="+mn-ea"/>
                <a:cs typeface="+mn-cs"/>
              </a:rPr>
              <a:t>Araştırmacıların kavramlarla ilgili dikkat etmeleri gereken ikinci nokta, gereksiz yere yeni kavramların geliştirilmesinden kaçınılması gerektiğidir.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Araştırmacı, ancak mevcut kavramların bir olguyu ifade etmede yetersiz kaldığından eminse yeni bir kavram geliştirilmelidir.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159</a:t>
            </a:fld>
            <a:endParaRPr lang="tr-TR"/>
          </a:p>
        </p:txBody>
      </p:sp>
    </p:spTree>
    <p:extLst>
      <p:ext uri="{BB962C8B-B14F-4D97-AF65-F5344CB8AC3E}">
        <p14:creationId xmlns:p14="http://schemas.microsoft.com/office/powerpoint/2010/main" val="196281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Önermeler, sınanmaya uygun değildirler çünkü soyut kavramları deneysel verilerle ölçmek söz konusu olamaz.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160</a:t>
            </a:fld>
            <a:endParaRPr lang="tr-TR"/>
          </a:p>
        </p:txBody>
      </p:sp>
    </p:spTree>
    <p:extLst>
      <p:ext uri="{BB962C8B-B14F-4D97-AF65-F5344CB8AC3E}">
        <p14:creationId xmlns:p14="http://schemas.microsoft.com/office/powerpoint/2010/main" val="3049320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Örneğin “yoksullukla toplumsal dışlanma arasında olumlu bir ilişki vardır”, “toplumsal bütünleşme arttıkça saldırganlık azalır” birer önermedir.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161</a:t>
            </a:fld>
            <a:endParaRPr lang="tr-TR"/>
          </a:p>
        </p:txBody>
      </p:sp>
    </p:spTree>
    <p:extLst>
      <p:ext uri="{BB962C8B-B14F-4D97-AF65-F5344CB8AC3E}">
        <p14:creationId xmlns:p14="http://schemas.microsoft.com/office/powerpoint/2010/main" val="1935580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Evrim, ile birlikte adaptasyon, doğal seçilim, genetik sürüklenme terminolojisi kullanılır.</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162</a:t>
            </a:fld>
            <a:endParaRPr lang="tr-TR"/>
          </a:p>
        </p:txBody>
      </p:sp>
    </p:spTree>
    <p:extLst>
      <p:ext uri="{BB962C8B-B14F-4D97-AF65-F5344CB8AC3E}">
        <p14:creationId xmlns:p14="http://schemas.microsoft.com/office/powerpoint/2010/main" val="1628300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smtClean="0">
                <a:ln>
                  <a:noFill/>
                </a:ln>
                <a:solidFill>
                  <a:prstClr val="black"/>
                </a:solidFill>
                <a:effectLst/>
                <a:uLnTx/>
                <a:uFillTx/>
                <a:latin typeface="+mn-lt"/>
                <a:ea typeface="+mn-ea"/>
                <a:cs typeface="+mn-cs"/>
              </a:rPr>
              <a:t>Araştırmacıların kavramlarla ilgili dikkat etmeleri gereken ikinci nokta, gereksiz yere yeni kavramların geliştirilmesinden kaçınılması gerektiğidir.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Araştırmacı, ancak mevcut kavramların bir olguyu ifade etmede yetersiz kaldığından eminse yeni bir kavram geliştirilmelidir.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163</a:t>
            </a:fld>
            <a:endParaRPr lang="tr-TR"/>
          </a:p>
        </p:txBody>
      </p:sp>
    </p:spTree>
    <p:extLst>
      <p:ext uri="{BB962C8B-B14F-4D97-AF65-F5344CB8AC3E}">
        <p14:creationId xmlns:p14="http://schemas.microsoft.com/office/powerpoint/2010/main" val="19628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Araştırma problemini oluşturduktan sonra ilgili literatürü detaylı bir şekilde inceler, problemini gözden geçirir ve ilgili literatürle ilişkilendirir.</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Literatür taraması sayesinde araştırma konusuyla ilgili önceden yapılmış çalışmalar incelenir, konuyla ilgili geniş çaplı bilgi elde edilir, araştırmacının araştırma problemi hakkındaki düşünceleri netleşir. </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24</a:t>
            </a:fld>
            <a:endParaRPr lang="tr-TR"/>
          </a:p>
        </p:txBody>
      </p:sp>
    </p:spTree>
    <p:extLst>
      <p:ext uri="{BB962C8B-B14F-4D97-AF65-F5344CB8AC3E}">
        <p14:creationId xmlns:p14="http://schemas.microsoft.com/office/powerpoint/2010/main" val="349795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Aynı konuda önceden yapılmış araştırmalarda eksik kalmış ya da geliştirilmeye açık noktalar varsa araştırma bu noktalara yönlendirilebilir. </a:t>
            </a:r>
          </a:p>
          <a:p>
            <a:r>
              <a:rPr lang="tr-TR" dirty="0" smtClean="0"/>
              <a:t>Ayrıca önceden yapılmış bazı araştırmalarda kullanılmış olan veri toplama araçları yeni bir örneklem üzerinde kullanılarak benzer sonuçların elde edilmesi amaçlanabilir. </a:t>
            </a:r>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25</a:t>
            </a:fld>
            <a:endParaRPr lang="tr-TR"/>
          </a:p>
        </p:txBody>
      </p:sp>
    </p:spTree>
    <p:extLst>
      <p:ext uri="{BB962C8B-B14F-4D97-AF65-F5344CB8AC3E}">
        <p14:creationId xmlns:p14="http://schemas.microsoft.com/office/powerpoint/2010/main" val="3375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Yeterli literatür taramasının yapılmaması, araştırmacıyı birçok önemli bilgiden mahrum bırakacak ve bilimsel bilginin </a:t>
            </a:r>
            <a:r>
              <a:rPr lang="tr-TR" dirty="0" err="1" smtClean="0"/>
              <a:t>birikimsel</a:t>
            </a:r>
            <a:r>
              <a:rPr lang="tr-TR" dirty="0" smtClean="0"/>
              <a:t> olduğu kabul edildiği için araştırmanın değerlendirilmesinde olumsuz bir izlenim oluşturacaktır</a:t>
            </a:r>
          </a:p>
          <a:p>
            <a:endParaRPr lang="tr-TR" dirty="0"/>
          </a:p>
        </p:txBody>
      </p:sp>
      <p:sp>
        <p:nvSpPr>
          <p:cNvPr id="4" name="Slayt Numarası Yer Tutucusu 3"/>
          <p:cNvSpPr>
            <a:spLocks noGrp="1"/>
          </p:cNvSpPr>
          <p:nvPr>
            <p:ph type="sldNum" sz="quarter" idx="10"/>
          </p:nvPr>
        </p:nvSpPr>
        <p:spPr/>
        <p:txBody>
          <a:bodyPr/>
          <a:lstStyle/>
          <a:p>
            <a:fld id="{B7ABE622-1321-46BD-8989-35C54B82C254}" type="slidenum">
              <a:rPr lang="tr-TR" smtClean="0"/>
              <a:t>28</a:t>
            </a:fld>
            <a:endParaRPr lang="tr-TR"/>
          </a:p>
        </p:txBody>
      </p:sp>
    </p:spTree>
    <p:extLst>
      <p:ext uri="{BB962C8B-B14F-4D97-AF65-F5344CB8AC3E}">
        <p14:creationId xmlns:p14="http://schemas.microsoft.com/office/powerpoint/2010/main" val="28509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FED955DF-3482-4195-9909-16BADACD4762}" type="datetime1">
              <a:rPr lang="tr-TR" smtClean="0"/>
              <a:t>30.10.2025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158423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0520E35-D1E7-4AD8-927D-084E5F0A63F7}" type="datetime1">
              <a:rPr lang="tr-TR" smtClean="0"/>
              <a:t>30.10.2025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332126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CF710FE-54C0-4007-A572-B05504EA62BD}" type="datetime1">
              <a:rPr lang="tr-TR" smtClean="0"/>
              <a:t>30.10.2025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237492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52A2DFE-9272-4433-A9EE-5FFFB2C1C1F1}" type="datetime1">
              <a:rPr lang="tr-TR" smtClean="0"/>
              <a:t>30.10.2025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366409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14F1CB1E-ED70-4B97-9AEC-07C46953EA17}" type="datetime1">
              <a:rPr lang="tr-TR" smtClean="0"/>
              <a:t>30.10.2025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372893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FBB0959-2908-48D4-B53A-D4EA4247852B}" type="datetime1">
              <a:rPr lang="tr-TR" smtClean="0"/>
              <a:t>30.10.2025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1637861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0EC6AEE-496A-4411-A56D-7E60B7775A0D}" type="datetime1">
              <a:rPr lang="tr-TR" smtClean="0"/>
              <a:t>30.10.2025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302651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A91D940-5562-4CAB-980B-6F7F1D447996}" type="datetime1">
              <a:rPr lang="tr-TR" smtClean="0"/>
              <a:t>30.10.2025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85502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B1026D-BDC9-4245-9D7F-1D69866ABA87}" type="datetime1">
              <a:rPr lang="tr-TR" smtClean="0"/>
              <a:t>30.10.2025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270002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73C0EE8-7DD3-4423-9FF1-135C5A7D6B26}" type="datetime1">
              <a:rPr lang="tr-TR" smtClean="0"/>
              <a:t>30.10.2025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234692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E7AA2EF-20DF-4A7D-B2CE-9DDD91D26AA4}" type="datetime1">
              <a:rPr lang="tr-TR" smtClean="0"/>
              <a:t>30.10.2025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76DA70-7368-4227-BD4A-24FC0CBF7FC2}" type="slidenum">
              <a:rPr lang="tr-TR" smtClean="0"/>
              <a:t>‹#›</a:t>
            </a:fld>
            <a:endParaRPr lang="tr-TR"/>
          </a:p>
        </p:txBody>
      </p:sp>
    </p:spTree>
    <p:extLst>
      <p:ext uri="{BB962C8B-B14F-4D97-AF65-F5344CB8AC3E}">
        <p14:creationId xmlns:p14="http://schemas.microsoft.com/office/powerpoint/2010/main" val="267259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68CB2-5485-4E8D-8BA1-DD6A679D38C3}" type="datetime1">
              <a:rPr lang="tr-TR" smtClean="0"/>
              <a:t>30.10.2025</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6DA70-7368-4227-BD4A-24FC0CBF7FC2}" type="slidenum">
              <a:rPr lang="tr-TR" smtClean="0"/>
              <a:t>‹#›</a:t>
            </a:fld>
            <a:endParaRPr lang="tr-TR"/>
          </a:p>
        </p:txBody>
      </p:sp>
    </p:spTree>
    <p:extLst>
      <p:ext uri="{BB962C8B-B14F-4D97-AF65-F5344CB8AC3E}">
        <p14:creationId xmlns:p14="http://schemas.microsoft.com/office/powerpoint/2010/main" val="298040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tr/url?sa=i&amp;rct=j&amp;q=&amp;esrc=s&amp;source=images&amp;cd=&amp;cad=rja&amp;uact=8&amp;ved=2ahUKEwi65aCnqJLdAhWIzaQKHQu2DM4QjRx6BAgBEAU&amp;url=https://commons.wikimedia.org/wiki/File:Flag_of_Turkey.svg&amp;psig=AOvVaw3PHmFVieHZ6QB2hh4CJWkN&amp;ust=1535633924184511"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dergipark.gov.t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cabim.ulakbim.gov.tr/wp-content/uploads/sites/4/2019/04/WoS-TR-DergilerNisan2019.pdf"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124312"/>
            <a:ext cx="9036496" cy="2332519"/>
          </a:xfrm>
        </p:spPr>
        <p:txBody>
          <a:bodyPr>
            <a:normAutofit/>
          </a:bodyPr>
          <a:lstStyle/>
          <a:p>
            <a:r>
              <a:rPr lang="tr-TR" sz="3600" b="1" dirty="0" smtClean="0"/>
              <a:t>FBİ 625 </a:t>
            </a:r>
            <a:br>
              <a:rPr lang="tr-TR" sz="3600" b="1" dirty="0" smtClean="0"/>
            </a:br>
            <a:r>
              <a:rPr lang="tr-TR" sz="3600" b="1" dirty="0" smtClean="0"/>
              <a:t>BİLİMSEL ARAŞTIRMA YÖNTEMLERİ </a:t>
            </a:r>
            <a:br>
              <a:rPr lang="tr-TR" sz="3600" b="1" dirty="0" smtClean="0"/>
            </a:br>
            <a:r>
              <a:rPr lang="tr-TR" sz="3600" b="1" dirty="0" smtClean="0"/>
              <a:t>VE </a:t>
            </a:r>
            <a:br>
              <a:rPr lang="tr-TR" sz="3600" b="1" dirty="0" smtClean="0"/>
            </a:br>
            <a:r>
              <a:rPr lang="tr-TR" sz="3600" b="1" dirty="0" smtClean="0"/>
              <a:t>ETİK</a:t>
            </a:r>
            <a:endParaRPr lang="tr-TR" sz="3600" b="1" dirty="0"/>
          </a:p>
        </p:txBody>
      </p:sp>
      <p:sp>
        <p:nvSpPr>
          <p:cNvPr id="3" name="İçerik Yer Tutucusu 2"/>
          <p:cNvSpPr>
            <a:spLocks noGrp="1"/>
          </p:cNvSpPr>
          <p:nvPr>
            <p:ph idx="1"/>
          </p:nvPr>
        </p:nvSpPr>
        <p:spPr>
          <a:xfrm>
            <a:off x="4932040" y="5229200"/>
            <a:ext cx="4104456" cy="1368152"/>
          </a:xfrm>
        </p:spPr>
        <p:txBody>
          <a:bodyPr>
            <a:normAutofit/>
          </a:bodyPr>
          <a:lstStyle/>
          <a:p>
            <a:pPr marL="144000" indent="0" algn="ctr">
              <a:spcBef>
                <a:spcPts val="0"/>
              </a:spcBef>
              <a:buNone/>
            </a:pPr>
            <a:r>
              <a:rPr lang="tr-TR" sz="2000" b="1" i="1" dirty="0" smtClean="0"/>
              <a:t>PROF. DR. ERKAN YALÇIN</a:t>
            </a:r>
          </a:p>
          <a:p>
            <a:pPr marL="144000" indent="0" algn="ctr">
              <a:spcBef>
                <a:spcPts val="0"/>
              </a:spcBef>
              <a:buNone/>
            </a:pPr>
            <a:r>
              <a:rPr lang="tr-TR" sz="2000" b="1" i="1" dirty="0" smtClean="0"/>
              <a:t>FEN </a:t>
            </a:r>
            <a:r>
              <a:rPr lang="tr-TR" sz="2000" b="1" i="1" dirty="0" smtClean="0"/>
              <a:t>FAKÜLTESİ </a:t>
            </a:r>
          </a:p>
          <a:p>
            <a:pPr marL="144000" indent="0" algn="ctr">
              <a:spcBef>
                <a:spcPts val="0"/>
              </a:spcBef>
              <a:buNone/>
            </a:pPr>
            <a:r>
              <a:rPr lang="tr-TR" sz="2000" b="1" i="1" dirty="0" smtClean="0"/>
              <a:t>BİYOLOJİ BÖLÜMÜ </a:t>
            </a:r>
          </a:p>
          <a:p>
            <a:pPr marL="144000" indent="0" algn="ctr">
              <a:spcBef>
                <a:spcPts val="0"/>
              </a:spcBef>
              <a:buNone/>
            </a:pPr>
            <a:r>
              <a:rPr lang="tr-TR" sz="2000" b="1" i="1" dirty="0" smtClean="0"/>
              <a:t>BOTANİK ANABİLİM DALI</a:t>
            </a:r>
            <a:endParaRPr lang="tr-TR" sz="2000" b="1" i="1" dirty="0"/>
          </a:p>
        </p:txBody>
      </p:sp>
      <p:pic>
        <p:nvPicPr>
          <p:cNvPr id="1026" name="Picture 2" descr="http://www.omu.edu.tr/sites/all/themes/anasayfa/images/Kurumsal/omu-logot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16632"/>
            <a:ext cx="216024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yrak ile ilgili görsel sonucu">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80435"/>
            <a:ext cx="2915816" cy="194387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1</a:t>
            </a:fld>
            <a:endParaRPr lang="tr-TR"/>
          </a:p>
        </p:txBody>
      </p:sp>
    </p:spTree>
    <p:extLst>
      <p:ext uri="{BB962C8B-B14F-4D97-AF65-F5344CB8AC3E}">
        <p14:creationId xmlns:p14="http://schemas.microsoft.com/office/powerpoint/2010/main" val="1264593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3600" b="1" dirty="0" smtClean="0">
                <a:latin typeface="Adobe Devanagari" pitchFamily="18" charset="0"/>
                <a:cs typeface="Adobe Devanagari" pitchFamily="18" charset="0"/>
              </a:rPr>
              <a:t>Bilimsel araştırma planı</a:t>
            </a:r>
            <a:endParaRPr lang="tr-TR" sz="3600" b="1" dirty="0">
              <a:latin typeface="Adobe Devanagari" pitchFamily="18" charset="0"/>
              <a:cs typeface="Adobe Devanagari" pitchFamily="18" charset="0"/>
            </a:endParaRPr>
          </a:p>
        </p:txBody>
      </p:sp>
      <p:pic>
        <p:nvPicPr>
          <p:cNvPr id="2050" name="Picture 2" descr="Biyoloji biliminde bilimsel araÅtÄ±rma yÃ¶ntem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22331"/>
            <a:ext cx="6365392" cy="4320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Düz Ok Bağlayıcısı 3"/>
          <p:cNvCxnSpPr/>
          <p:nvPr/>
        </p:nvCxnSpPr>
        <p:spPr>
          <a:xfrm>
            <a:off x="899592" y="1722331"/>
            <a:ext cx="0" cy="432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a:off x="8244408" y="1722331"/>
            <a:ext cx="0" cy="4320000"/>
          </a:xfrm>
          <a:prstGeom prst="straightConnector1">
            <a:avLst/>
          </a:prstGeom>
          <a:ln w="254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7524328" y="1268760"/>
            <a:ext cx="1619672" cy="338554"/>
          </a:xfrm>
          <a:prstGeom prst="rect">
            <a:avLst/>
          </a:prstGeom>
          <a:noFill/>
        </p:spPr>
        <p:txBody>
          <a:bodyPr wrap="square" rtlCol="0">
            <a:spAutoFit/>
          </a:bodyPr>
          <a:lstStyle/>
          <a:p>
            <a:r>
              <a:rPr lang="tr-TR" sz="1600" b="1" dirty="0" smtClean="0">
                <a:solidFill>
                  <a:srgbClr val="FF0000"/>
                </a:solidFill>
              </a:rPr>
              <a:t>TÜMDENGELİM</a:t>
            </a:r>
            <a:endParaRPr lang="tr-TR" sz="1600" b="1" dirty="0">
              <a:solidFill>
                <a:srgbClr val="FF0000"/>
              </a:solidFill>
            </a:endParaRPr>
          </a:p>
        </p:txBody>
      </p:sp>
      <p:sp>
        <p:nvSpPr>
          <p:cNvPr id="11" name="Metin kutusu 10"/>
          <p:cNvSpPr txBox="1"/>
          <p:nvPr/>
        </p:nvSpPr>
        <p:spPr>
          <a:xfrm>
            <a:off x="116237" y="1268760"/>
            <a:ext cx="1619672" cy="338554"/>
          </a:xfrm>
          <a:prstGeom prst="rect">
            <a:avLst/>
          </a:prstGeom>
          <a:noFill/>
        </p:spPr>
        <p:txBody>
          <a:bodyPr wrap="square" rtlCol="0">
            <a:spAutoFit/>
          </a:bodyPr>
          <a:lstStyle/>
          <a:p>
            <a:r>
              <a:rPr lang="tr-TR" sz="1600" b="1" dirty="0" smtClean="0">
                <a:solidFill>
                  <a:srgbClr val="FF0000"/>
                </a:solidFill>
              </a:rPr>
              <a:t>TÜMEVARIM</a:t>
            </a:r>
            <a:endParaRPr lang="tr-TR" sz="1600" b="1" dirty="0">
              <a:solidFill>
                <a:srgbClr val="FF0000"/>
              </a:solidFill>
            </a:endParaRPr>
          </a:p>
        </p:txBody>
      </p:sp>
      <p:sp>
        <p:nvSpPr>
          <p:cNvPr id="3" name="Slayt Numarası Yer Tutucusu 2"/>
          <p:cNvSpPr>
            <a:spLocks noGrp="1"/>
          </p:cNvSpPr>
          <p:nvPr>
            <p:ph type="sldNum" sz="quarter" idx="12"/>
          </p:nvPr>
        </p:nvSpPr>
        <p:spPr/>
        <p:txBody>
          <a:bodyPr/>
          <a:lstStyle/>
          <a:p>
            <a:fld id="{1076DA70-7368-4227-BD4A-24FC0CBF7FC2}" type="slidenum">
              <a:rPr lang="tr-TR" smtClean="0"/>
              <a:t>10</a:t>
            </a:fld>
            <a:endParaRPr lang="tr-TR"/>
          </a:p>
        </p:txBody>
      </p:sp>
    </p:spTree>
    <p:extLst>
      <p:ext uri="{BB962C8B-B14F-4D97-AF65-F5344CB8AC3E}">
        <p14:creationId xmlns:p14="http://schemas.microsoft.com/office/powerpoint/2010/main" val="18277423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solidFill>
                  <a:srgbClr val="000000"/>
                </a:solidFill>
                <a:latin typeface="FAJLLF+Arial,Bold"/>
              </a:rPr>
              <a:t>ISI’ </a:t>
            </a:r>
            <a:r>
              <a:rPr lang="tr-TR" sz="3200" b="1" dirty="0" err="1">
                <a:solidFill>
                  <a:srgbClr val="000000"/>
                </a:solidFill>
                <a:latin typeface="FAJLLF+Arial,Bold"/>
              </a:rPr>
              <a:t>nin</a:t>
            </a:r>
            <a:r>
              <a:rPr lang="tr-TR" sz="3200" b="1" dirty="0">
                <a:solidFill>
                  <a:srgbClr val="000000"/>
                </a:solidFill>
                <a:latin typeface="FAJLLF+Arial,Bold"/>
              </a:rPr>
              <a:t> Dergi Seçim Kriterleri </a:t>
            </a:r>
            <a:endParaRPr lang="tr-TR" sz="3200" dirty="0"/>
          </a:p>
        </p:txBody>
      </p:sp>
      <p:sp>
        <p:nvSpPr>
          <p:cNvPr id="3" name="İçerik Yer Tutucusu 2"/>
          <p:cNvSpPr>
            <a:spLocks noGrp="1"/>
          </p:cNvSpPr>
          <p:nvPr>
            <p:ph idx="1"/>
          </p:nvPr>
        </p:nvSpPr>
        <p:spPr/>
        <p:txBody>
          <a:bodyPr>
            <a:normAutofit fontScale="85000" lnSpcReduction="10000"/>
          </a:bodyPr>
          <a:lstStyle/>
          <a:p>
            <a:pPr marL="0" indent="0" algn="just">
              <a:buNone/>
            </a:pPr>
            <a:r>
              <a:rPr lang="tr-TR" dirty="0">
                <a:solidFill>
                  <a:srgbClr val="000000"/>
                </a:solidFill>
                <a:latin typeface="FAJLGE+Arial"/>
              </a:rPr>
              <a:t>ISI, her bilimsel dergiyi kapsam</a:t>
            </a:r>
            <a:r>
              <a:rPr lang="tr-TR" dirty="0">
                <a:solidFill>
                  <a:srgbClr val="000000"/>
                </a:solidFill>
                <a:latin typeface="FAJLHE+Arial"/>
              </a:rPr>
              <a:t>ı</a:t>
            </a:r>
            <a:r>
              <a:rPr lang="tr-TR" dirty="0">
                <a:solidFill>
                  <a:srgbClr val="000000"/>
                </a:solidFill>
                <a:latin typeface="FAJLGE+Arial"/>
              </a:rPr>
              <a:t>na al</a:t>
            </a:r>
            <a:r>
              <a:rPr lang="tr-TR" dirty="0">
                <a:solidFill>
                  <a:srgbClr val="000000"/>
                </a:solidFill>
                <a:latin typeface="FAJLHE+Arial"/>
              </a:rPr>
              <a:t>ı</a:t>
            </a:r>
            <a:r>
              <a:rPr lang="tr-TR" dirty="0">
                <a:solidFill>
                  <a:srgbClr val="000000"/>
                </a:solidFill>
                <a:latin typeface="FAJLGE+Arial"/>
              </a:rPr>
              <a:t>p taramaz. </a:t>
            </a:r>
            <a:endParaRPr lang="tr-TR" dirty="0" smtClean="0">
              <a:solidFill>
                <a:srgbClr val="000000"/>
              </a:solidFill>
              <a:latin typeface="FAJLGE+Arial"/>
            </a:endParaRPr>
          </a:p>
          <a:p>
            <a:pPr marL="0" indent="0" algn="just">
              <a:buNone/>
            </a:pPr>
            <a:endParaRPr lang="tr-TR" dirty="0">
              <a:solidFill>
                <a:srgbClr val="000000"/>
              </a:solidFill>
              <a:latin typeface="FAJLGE+Arial"/>
            </a:endParaRPr>
          </a:p>
          <a:p>
            <a:pPr marL="0" indent="0" algn="just">
              <a:buNone/>
            </a:pPr>
            <a:r>
              <a:rPr lang="tr-TR" dirty="0" smtClean="0">
                <a:solidFill>
                  <a:srgbClr val="000000"/>
                </a:solidFill>
                <a:latin typeface="FAJLGE+Arial"/>
              </a:rPr>
              <a:t>Dergi </a:t>
            </a:r>
            <a:r>
              <a:rPr lang="tr-TR" dirty="0">
                <a:solidFill>
                  <a:srgbClr val="000000"/>
                </a:solidFill>
                <a:latin typeface="FAJLGE+Arial"/>
              </a:rPr>
              <a:t>seçimi çok s</a:t>
            </a:r>
            <a:r>
              <a:rPr lang="tr-TR" dirty="0">
                <a:solidFill>
                  <a:srgbClr val="000000"/>
                </a:solidFill>
                <a:latin typeface="FAJLHE+Arial"/>
              </a:rPr>
              <a:t>ı</a:t>
            </a:r>
            <a:r>
              <a:rPr lang="tr-TR" dirty="0">
                <a:solidFill>
                  <a:srgbClr val="000000"/>
                </a:solidFill>
                <a:latin typeface="FAJLGE+Arial"/>
              </a:rPr>
              <a:t>k</a:t>
            </a:r>
            <a:r>
              <a:rPr lang="tr-TR" dirty="0">
                <a:solidFill>
                  <a:srgbClr val="000000"/>
                </a:solidFill>
                <a:latin typeface="FAJLHE+Arial"/>
              </a:rPr>
              <a:t>ı </a:t>
            </a:r>
            <a:r>
              <a:rPr lang="tr-TR" dirty="0">
                <a:solidFill>
                  <a:srgbClr val="000000"/>
                </a:solidFill>
                <a:latin typeface="FAJLGE+Arial"/>
              </a:rPr>
              <a:t>kurallara ba</a:t>
            </a:r>
            <a:r>
              <a:rPr lang="tr-TR" dirty="0">
                <a:solidFill>
                  <a:srgbClr val="000000"/>
                </a:solidFill>
                <a:latin typeface="Arial"/>
              </a:rPr>
              <a:t>ğ</a:t>
            </a:r>
            <a:r>
              <a:rPr lang="tr-TR" dirty="0">
                <a:solidFill>
                  <a:srgbClr val="000000"/>
                </a:solidFill>
                <a:latin typeface="FAJLGE+Arial"/>
              </a:rPr>
              <a:t>lanm</a:t>
            </a:r>
            <a:r>
              <a:rPr lang="tr-TR" dirty="0">
                <a:solidFill>
                  <a:srgbClr val="000000"/>
                </a:solidFill>
                <a:latin typeface="FAJLHE+Arial"/>
              </a:rPr>
              <a:t>ı</a:t>
            </a:r>
            <a:r>
              <a:rPr lang="tr-TR" dirty="0">
                <a:solidFill>
                  <a:srgbClr val="000000"/>
                </a:solidFill>
                <a:latin typeface="Arial"/>
              </a:rPr>
              <a:t>ş</a:t>
            </a:r>
            <a:r>
              <a:rPr lang="tr-TR" dirty="0">
                <a:solidFill>
                  <a:srgbClr val="000000"/>
                </a:solidFill>
                <a:latin typeface="FAJLGE+Arial"/>
              </a:rPr>
              <a:t>t</a:t>
            </a:r>
            <a:r>
              <a:rPr lang="tr-TR" dirty="0">
                <a:solidFill>
                  <a:srgbClr val="000000"/>
                </a:solidFill>
                <a:latin typeface="FAJLHE+Arial"/>
              </a:rPr>
              <a:t>ı</a:t>
            </a:r>
            <a:r>
              <a:rPr lang="tr-TR" dirty="0">
                <a:solidFill>
                  <a:srgbClr val="000000"/>
                </a:solidFill>
                <a:latin typeface="FAJLGE+Arial"/>
              </a:rPr>
              <a:t>r. </a:t>
            </a:r>
            <a:endParaRPr lang="tr-TR" dirty="0" smtClean="0">
              <a:solidFill>
                <a:srgbClr val="000000"/>
              </a:solidFill>
              <a:latin typeface="FAJLGE+Arial"/>
            </a:endParaRPr>
          </a:p>
          <a:p>
            <a:pPr marL="0" indent="0" algn="just">
              <a:buNone/>
            </a:pPr>
            <a:endParaRPr lang="tr-TR" dirty="0">
              <a:solidFill>
                <a:srgbClr val="000000"/>
              </a:solidFill>
              <a:latin typeface="FAJLGE+Arial"/>
            </a:endParaRPr>
          </a:p>
          <a:p>
            <a:pPr marL="0" indent="0" algn="just">
              <a:buNone/>
            </a:pPr>
            <a:r>
              <a:rPr lang="tr-TR" dirty="0" smtClean="0">
                <a:solidFill>
                  <a:srgbClr val="000000"/>
                </a:solidFill>
                <a:latin typeface="FAJLGE+Arial"/>
              </a:rPr>
              <a:t>Bir </a:t>
            </a:r>
            <a:r>
              <a:rPr lang="tr-TR" dirty="0">
                <a:solidFill>
                  <a:srgbClr val="000000"/>
                </a:solidFill>
                <a:latin typeface="FAJLGE+Arial"/>
              </a:rPr>
              <a:t>derginin seçilmesi, sonsuza kadar ISI kapsam</a:t>
            </a:r>
            <a:r>
              <a:rPr lang="tr-TR" dirty="0">
                <a:solidFill>
                  <a:srgbClr val="000000"/>
                </a:solidFill>
                <a:latin typeface="FAJLHE+Arial"/>
              </a:rPr>
              <a:t>ı</a:t>
            </a:r>
            <a:r>
              <a:rPr lang="tr-TR" dirty="0">
                <a:solidFill>
                  <a:srgbClr val="000000"/>
                </a:solidFill>
                <a:latin typeface="FAJLGE+Arial"/>
              </a:rPr>
              <a:t>nda kalaca</a:t>
            </a:r>
            <a:r>
              <a:rPr lang="tr-TR" dirty="0">
                <a:solidFill>
                  <a:srgbClr val="000000"/>
                </a:solidFill>
                <a:latin typeface="Arial"/>
              </a:rPr>
              <a:t>ğ</a:t>
            </a:r>
            <a:r>
              <a:rPr lang="tr-TR" dirty="0">
                <a:solidFill>
                  <a:srgbClr val="000000"/>
                </a:solidFill>
                <a:latin typeface="FAJLHE+Arial"/>
              </a:rPr>
              <a:t>ı </a:t>
            </a:r>
            <a:r>
              <a:rPr lang="tr-TR" dirty="0">
                <a:solidFill>
                  <a:srgbClr val="000000"/>
                </a:solidFill>
                <a:latin typeface="FAJLGE+Arial"/>
              </a:rPr>
              <a:t>anlam</a:t>
            </a:r>
            <a:r>
              <a:rPr lang="tr-TR" dirty="0">
                <a:solidFill>
                  <a:srgbClr val="000000"/>
                </a:solidFill>
                <a:latin typeface="FAJLHE+Arial"/>
              </a:rPr>
              <a:t>ı</a:t>
            </a:r>
            <a:r>
              <a:rPr lang="tr-TR" dirty="0">
                <a:solidFill>
                  <a:srgbClr val="000000"/>
                </a:solidFill>
                <a:latin typeface="FAJLGE+Arial"/>
              </a:rPr>
              <a:t>na da gelmez. </a:t>
            </a:r>
            <a:endParaRPr lang="tr-TR" dirty="0" smtClean="0">
              <a:solidFill>
                <a:srgbClr val="000000"/>
              </a:solidFill>
              <a:latin typeface="FAJLGE+Arial"/>
            </a:endParaRPr>
          </a:p>
          <a:p>
            <a:pPr marL="0" indent="0" algn="just">
              <a:buNone/>
            </a:pPr>
            <a:endParaRPr lang="tr-TR" dirty="0">
              <a:solidFill>
                <a:srgbClr val="000000"/>
              </a:solidFill>
              <a:latin typeface="FAJLGE+Arial"/>
            </a:endParaRPr>
          </a:p>
          <a:p>
            <a:pPr marL="0" indent="0" algn="just">
              <a:buNone/>
            </a:pPr>
            <a:r>
              <a:rPr lang="tr-TR" dirty="0" smtClean="0">
                <a:solidFill>
                  <a:srgbClr val="000000"/>
                </a:solidFill>
                <a:latin typeface="FAJLGE+Arial"/>
              </a:rPr>
              <a:t>Belirli </a:t>
            </a:r>
            <a:r>
              <a:rPr lang="tr-TR" dirty="0">
                <a:solidFill>
                  <a:srgbClr val="000000"/>
                </a:solidFill>
                <a:latin typeface="FAJLGE+Arial"/>
              </a:rPr>
              <a:t>periyotlarla yap</a:t>
            </a:r>
            <a:r>
              <a:rPr lang="tr-TR" dirty="0">
                <a:solidFill>
                  <a:srgbClr val="000000"/>
                </a:solidFill>
                <a:latin typeface="FAJLHE+Arial"/>
              </a:rPr>
              <a:t>ı</a:t>
            </a:r>
            <a:r>
              <a:rPr lang="tr-TR" dirty="0">
                <a:solidFill>
                  <a:srgbClr val="000000"/>
                </a:solidFill>
                <a:latin typeface="FAJLGE+Arial"/>
              </a:rPr>
              <a:t>lan incelemeler sonucunda, bir dergi temel standartlar</a:t>
            </a:r>
            <a:r>
              <a:rPr lang="tr-TR" dirty="0">
                <a:solidFill>
                  <a:srgbClr val="000000"/>
                </a:solidFill>
                <a:latin typeface="FAJLHE+Arial"/>
              </a:rPr>
              <a:t>ı </a:t>
            </a:r>
            <a:r>
              <a:rPr lang="tr-TR" dirty="0">
                <a:solidFill>
                  <a:srgbClr val="000000"/>
                </a:solidFill>
                <a:latin typeface="FAJLGE+Arial"/>
              </a:rPr>
              <a:t>sa</a:t>
            </a:r>
            <a:r>
              <a:rPr lang="tr-TR" dirty="0">
                <a:solidFill>
                  <a:srgbClr val="000000"/>
                </a:solidFill>
                <a:latin typeface="Arial"/>
              </a:rPr>
              <a:t>ğ</a:t>
            </a:r>
            <a:r>
              <a:rPr lang="tr-TR" dirty="0">
                <a:solidFill>
                  <a:srgbClr val="000000"/>
                </a:solidFill>
                <a:latin typeface="FAJLGE+Arial"/>
              </a:rPr>
              <a:t>lam</a:t>
            </a:r>
            <a:r>
              <a:rPr lang="tr-TR" dirty="0">
                <a:solidFill>
                  <a:srgbClr val="000000"/>
                </a:solidFill>
                <a:latin typeface="FAJLHE+Arial"/>
              </a:rPr>
              <a:t>ı</a:t>
            </a:r>
            <a:r>
              <a:rPr lang="tr-TR" dirty="0">
                <a:solidFill>
                  <a:srgbClr val="000000"/>
                </a:solidFill>
                <a:latin typeface="FAJLGE+Arial"/>
              </a:rPr>
              <a:t>yorsa, ISI kapsam</a:t>
            </a:r>
            <a:r>
              <a:rPr lang="tr-TR" dirty="0">
                <a:solidFill>
                  <a:srgbClr val="000000"/>
                </a:solidFill>
                <a:latin typeface="FAJLHE+Arial"/>
              </a:rPr>
              <a:t>ı</a:t>
            </a:r>
            <a:r>
              <a:rPr lang="tr-TR" dirty="0">
                <a:solidFill>
                  <a:srgbClr val="000000"/>
                </a:solidFill>
                <a:latin typeface="FAJLGE+Arial"/>
              </a:rPr>
              <a:t>ndan </a:t>
            </a:r>
            <a:r>
              <a:rPr lang="tr-TR" dirty="0" smtClean="0">
                <a:solidFill>
                  <a:srgbClr val="000000"/>
                </a:solidFill>
                <a:latin typeface="FAJLGE+Arial"/>
              </a:rPr>
              <a:t>ç</a:t>
            </a:r>
            <a:r>
              <a:rPr lang="tr-TR" dirty="0" smtClean="0">
                <a:solidFill>
                  <a:srgbClr val="000000"/>
                </a:solidFill>
                <a:latin typeface="FAJLHE+Arial"/>
              </a:rPr>
              <a:t>ı</a:t>
            </a:r>
            <a:r>
              <a:rPr lang="tr-TR" dirty="0" smtClean="0">
                <a:solidFill>
                  <a:srgbClr val="000000"/>
                </a:solidFill>
                <a:latin typeface="FAJLGE+Arial"/>
              </a:rPr>
              <a:t>kar</a:t>
            </a:r>
            <a:r>
              <a:rPr lang="tr-TR" dirty="0" smtClean="0">
                <a:solidFill>
                  <a:srgbClr val="000000"/>
                </a:solidFill>
                <a:latin typeface="FAJLHE+Arial"/>
              </a:rPr>
              <a:t>ı</a:t>
            </a:r>
            <a:r>
              <a:rPr lang="tr-TR" dirty="0" smtClean="0">
                <a:solidFill>
                  <a:srgbClr val="000000"/>
                </a:solidFill>
                <a:latin typeface="FAJLGE+Arial"/>
              </a:rPr>
              <a:t>labilir</a:t>
            </a:r>
            <a:r>
              <a:rPr lang="tr-TR" dirty="0">
                <a:solidFill>
                  <a:srgbClr val="000000"/>
                </a:solidFill>
                <a:latin typeface="FAJLGE+Arial"/>
              </a:rPr>
              <a:t>. </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100</a:t>
            </a:fld>
            <a:endParaRPr lang="tr-TR"/>
          </a:p>
        </p:txBody>
      </p:sp>
    </p:spTree>
    <p:extLst>
      <p:ext uri="{BB962C8B-B14F-4D97-AF65-F5344CB8AC3E}">
        <p14:creationId xmlns:p14="http://schemas.microsoft.com/office/powerpoint/2010/main" val="20356929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srgbClr val="000000"/>
                </a:solidFill>
                <a:latin typeface="FAJLLF+Arial,Bold"/>
              </a:rPr>
              <a:t>ISI’ </a:t>
            </a:r>
            <a:r>
              <a:rPr lang="tr-TR" sz="3200" b="1" dirty="0" err="1">
                <a:solidFill>
                  <a:srgbClr val="000000"/>
                </a:solidFill>
                <a:latin typeface="FAJLLF+Arial,Bold"/>
              </a:rPr>
              <a:t>nin</a:t>
            </a:r>
            <a:r>
              <a:rPr lang="tr-TR" sz="3200" b="1" dirty="0">
                <a:solidFill>
                  <a:srgbClr val="000000"/>
                </a:solidFill>
                <a:latin typeface="FAJLLF+Arial,Bold"/>
              </a:rPr>
              <a:t> Dergi Seçim Kriterleri </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a:solidFill>
                  <a:srgbClr val="000000"/>
                </a:solidFill>
                <a:latin typeface="+mj-lt"/>
              </a:rPr>
              <a:t>Dergi seçimi için çok çeşitli teknikler kullanılmaktadır. </a:t>
            </a:r>
            <a:endParaRPr lang="tr-TR" sz="2800" dirty="0" smtClean="0">
              <a:solidFill>
                <a:srgbClr val="000000"/>
              </a:solidFill>
              <a:latin typeface="+mj-lt"/>
            </a:endParaRPr>
          </a:p>
          <a:p>
            <a:pPr marL="0" indent="0" algn="just">
              <a:buNone/>
            </a:pPr>
            <a:endParaRPr lang="tr-TR" sz="2800" dirty="0">
              <a:solidFill>
                <a:srgbClr val="000000"/>
              </a:solidFill>
              <a:latin typeface="+mj-lt"/>
            </a:endParaRPr>
          </a:p>
          <a:p>
            <a:pPr marL="0" indent="0" algn="just">
              <a:buNone/>
            </a:pPr>
            <a:r>
              <a:rPr lang="tr-TR" sz="2800" dirty="0">
                <a:latin typeface="+mj-lt"/>
              </a:rPr>
              <a:t>Derginin zamanında çıkması, bibliyografik bilgi için İngilizce dilinin uygun şekilde </a:t>
            </a:r>
            <a:r>
              <a:rPr lang="tr-TR" sz="2800" dirty="0" smtClean="0">
                <a:latin typeface="+mj-lt"/>
              </a:rPr>
              <a:t>kullanımı, </a:t>
            </a:r>
          </a:p>
          <a:p>
            <a:pPr marL="0" indent="0" algn="just">
              <a:buNone/>
            </a:pPr>
            <a:endParaRPr lang="tr-TR" sz="2800" dirty="0">
              <a:latin typeface="+mj-lt"/>
            </a:endParaRPr>
          </a:p>
          <a:p>
            <a:pPr marL="0" indent="0" algn="just">
              <a:buNone/>
            </a:pPr>
            <a:r>
              <a:rPr lang="tr-TR" sz="2800" dirty="0" smtClean="0">
                <a:latin typeface="+mj-lt"/>
              </a:rPr>
              <a:t>Örneğin</a:t>
            </a:r>
            <a:r>
              <a:rPr lang="tr-TR" sz="2800" dirty="0">
                <a:latin typeface="+mj-lt"/>
              </a:rPr>
              <a:t>, makalelerin İngilizce başlığının olması, anahtar kelimeler, makale özetleri ve kaynakların İngilizce verilmesi (bu son kriter zorunlu değildir</a:t>
            </a:r>
            <a:r>
              <a:rPr lang="tr-TR" sz="2800" dirty="0" smtClean="0">
                <a:latin typeface="+mj-lt"/>
              </a:rPr>
              <a:t>). </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101</a:t>
            </a:fld>
            <a:endParaRPr lang="tr-TR"/>
          </a:p>
        </p:txBody>
      </p:sp>
    </p:spTree>
    <p:extLst>
      <p:ext uri="{BB962C8B-B14F-4D97-AF65-F5344CB8AC3E}">
        <p14:creationId xmlns:p14="http://schemas.microsoft.com/office/powerpoint/2010/main" val="28334121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srgbClr val="000000"/>
                </a:solidFill>
                <a:latin typeface="FAJLLF+Arial,Bold"/>
              </a:rPr>
              <a:t>ISI’ </a:t>
            </a:r>
            <a:r>
              <a:rPr lang="tr-TR" sz="3200" b="1" dirty="0" err="1">
                <a:solidFill>
                  <a:srgbClr val="000000"/>
                </a:solidFill>
                <a:latin typeface="FAJLLF+Arial,Bold"/>
              </a:rPr>
              <a:t>nin</a:t>
            </a:r>
            <a:r>
              <a:rPr lang="tr-TR" sz="3200" b="1" dirty="0">
                <a:solidFill>
                  <a:srgbClr val="000000"/>
                </a:solidFill>
                <a:latin typeface="FAJLLF+Arial,Bold"/>
              </a:rPr>
              <a:t> Dergi Seçim Kriterleri </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a:solidFill>
                  <a:srgbClr val="000000"/>
                </a:solidFill>
                <a:latin typeface="+mj-lt"/>
              </a:rPr>
              <a:t>ISI ayrıca, derginin editörü, danışma kurulu üyeleri ve dergideki makale yazarlarının, ISI kapsamındaki dergilerde yaptığı yayınlar ve bunlara yapılan atıfları inceler. </a:t>
            </a:r>
            <a:endParaRPr lang="tr-TR" sz="2800" dirty="0" smtClean="0">
              <a:solidFill>
                <a:srgbClr val="000000"/>
              </a:solidFill>
              <a:latin typeface="+mj-lt"/>
            </a:endParaRPr>
          </a:p>
          <a:p>
            <a:pPr marL="0" indent="0" algn="just">
              <a:buNone/>
            </a:pPr>
            <a:endParaRPr lang="tr-TR" sz="2800" dirty="0">
              <a:solidFill>
                <a:srgbClr val="000000"/>
              </a:solidFill>
              <a:latin typeface="+mj-lt"/>
            </a:endParaRPr>
          </a:p>
          <a:p>
            <a:pPr marL="0" indent="0" algn="just">
              <a:buNone/>
            </a:pPr>
            <a:r>
              <a:rPr lang="tr-TR" sz="2800" dirty="0" smtClean="0">
                <a:solidFill>
                  <a:srgbClr val="000000"/>
                </a:solidFill>
                <a:latin typeface="+mj-lt"/>
              </a:rPr>
              <a:t>Tüm </a:t>
            </a:r>
            <a:r>
              <a:rPr lang="tr-TR" sz="2800" dirty="0">
                <a:solidFill>
                  <a:srgbClr val="000000"/>
                </a:solidFill>
                <a:latin typeface="+mj-lt"/>
              </a:rPr>
              <a:t>bunlara ilave olarak, önerilen dergide yayınlanan makalelerin atıf durumları, çok sıkı bir istatistik analize tabi tutulur. </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102</a:t>
            </a:fld>
            <a:endParaRPr lang="tr-TR"/>
          </a:p>
        </p:txBody>
      </p:sp>
    </p:spTree>
    <p:extLst>
      <p:ext uri="{BB962C8B-B14F-4D97-AF65-F5344CB8AC3E}">
        <p14:creationId xmlns:p14="http://schemas.microsoft.com/office/powerpoint/2010/main" val="9487813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b="1" dirty="0">
                <a:solidFill>
                  <a:srgbClr val="000000"/>
                </a:solidFill>
                <a:latin typeface="FAJLLF+Arial,Bold"/>
              </a:rPr>
              <a:t>ISI’ </a:t>
            </a:r>
            <a:r>
              <a:rPr lang="tr-TR" sz="2800" b="1" dirty="0" err="1">
                <a:solidFill>
                  <a:srgbClr val="000000"/>
                </a:solidFill>
                <a:latin typeface="FAJLLF+Arial,Bold"/>
              </a:rPr>
              <a:t>nin</a:t>
            </a:r>
            <a:r>
              <a:rPr lang="tr-TR" sz="2800" b="1" dirty="0">
                <a:solidFill>
                  <a:srgbClr val="000000"/>
                </a:solidFill>
                <a:latin typeface="FAJLLF+Arial,Bold"/>
              </a:rPr>
              <a:t> Dergi Seçim Kriterleri </a:t>
            </a:r>
            <a:endParaRPr lang="tr-TR" sz="2800" dirty="0"/>
          </a:p>
        </p:txBody>
      </p:sp>
      <p:sp>
        <p:nvSpPr>
          <p:cNvPr id="3" name="İçerik Yer Tutucusu 2"/>
          <p:cNvSpPr>
            <a:spLocks noGrp="1"/>
          </p:cNvSpPr>
          <p:nvPr>
            <p:ph idx="1"/>
          </p:nvPr>
        </p:nvSpPr>
        <p:spPr/>
        <p:txBody>
          <a:bodyPr>
            <a:noAutofit/>
          </a:bodyPr>
          <a:lstStyle/>
          <a:p>
            <a:pPr marL="0" indent="0" algn="just">
              <a:buNone/>
            </a:pPr>
            <a:r>
              <a:rPr lang="tr-TR" sz="2800" dirty="0">
                <a:solidFill>
                  <a:srgbClr val="000000"/>
                </a:solidFill>
                <a:latin typeface="+mj-lt"/>
              </a:rPr>
              <a:t>Bir dergide yayınlanan makaleler, uluslararası alanda atıf alıyorsa değerlidir; o zaman dergi de değerli hale gelir. </a:t>
            </a:r>
            <a:endParaRPr lang="tr-TR" sz="2800" dirty="0" smtClean="0">
              <a:solidFill>
                <a:srgbClr val="000000"/>
              </a:solidFill>
              <a:latin typeface="+mj-lt"/>
            </a:endParaRPr>
          </a:p>
          <a:p>
            <a:pPr marL="0" indent="0" algn="just">
              <a:buNone/>
            </a:pPr>
            <a:endParaRPr lang="tr-TR" sz="2800" dirty="0">
              <a:solidFill>
                <a:srgbClr val="000000"/>
              </a:solidFill>
              <a:latin typeface="+mj-lt"/>
            </a:endParaRPr>
          </a:p>
          <a:p>
            <a:pPr marL="0" indent="0" algn="just">
              <a:buNone/>
            </a:pPr>
            <a:r>
              <a:rPr lang="tr-TR" sz="2800" dirty="0" smtClean="0">
                <a:solidFill>
                  <a:srgbClr val="000000"/>
                </a:solidFill>
                <a:latin typeface="+mj-lt"/>
              </a:rPr>
              <a:t>İstatistik </a:t>
            </a:r>
            <a:r>
              <a:rPr lang="tr-TR" sz="2800" dirty="0">
                <a:solidFill>
                  <a:srgbClr val="000000"/>
                </a:solidFill>
                <a:latin typeface="+mj-lt"/>
              </a:rPr>
              <a:t>analiz sonucunda, atıf durumu belirli bir değerin altında kalan dergilerin ISI kapsamına alınması çok </a:t>
            </a:r>
            <a:r>
              <a:rPr lang="tr-TR" sz="2800" dirty="0" smtClean="0">
                <a:solidFill>
                  <a:srgbClr val="000000"/>
                </a:solidFill>
                <a:latin typeface="+mj-lt"/>
              </a:rPr>
              <a:t>zordur. </a:t>
            </a:r>
          </a:p>
          <a:p>
            <a:pPr marL="0" indent="0" algn="just">
              <a:buNone/>
            </a:pPr>
            <a:endParaRPr lang="tr-TR" sz="2800" dirty="0">
              <a:solidFill>
                <a:srgbClr val="000000"/>
              </a:solidFill>
              <a:latin typeface="+mj-lt"/>
            </a:endParaRPr>
          </a:p>
          <a:p>
            <a:pPr marL="0" indent="0" algn="just">
              <a:buNone/>
            </a:pPr>
            <a:r>
              <a:rPr lang="tr-TR" sz="2800" dirty="0">
                <a:solidFill>
                  <a:srgbClr val="000000"/>
                </a:solidFill>
                <a:latin typeface="+mj-lt"/>
              </a:rPr>
              <a:t>ISI sadece dergi değil, çeşitli kitaplar ve değişik alanlardaki bazı kongre bildirilerini de kapsamına alır. </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103</a:t>
            </a:fld>
            <a:endParaRPr lang="tr-TR"/>
          </a:p>
        </p:txBody>
      </p:sp>
    </p:spTree>
    <p:extLst>
      <p:ext uri="{BB962C8B-B14F-4D97-AF65-F5344CB8AC3E}">
        <p14:creationId xmlns:p14="http://schemas.microsoft.com/office/powerpoint/2010/main" val="38428887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srgbClr val="000000"/>
                </a:solidFill>
                <a:latin typeface="FAJLLF+Arial,Bold"/>
              </a:rPr>
              <a:t>ISI’ </a:t>
            </a:r>
            <a:r>
              <a:rPr lang="tr-TR" sz="3200" b="1" dirty="0" err="1">
                <a:solidFill>
                  <a:srgbClr val="000000"/>
                </a:solidFill>
                <a:latin typeface="FAJLLF+Arial,Bold"/>
              </a:rPr>
              <a:t>nin</a:t>
            </a:r>
            <a:r>
              <a:rPr lang="tr-TR" sz="3200" b="1" dirty="0">
                <a:solidFill>
                  <a:srgbClr val="000000"/>
                </a:solidFill>
                <a:latin typeface="FAJLLF+Arial,Bold"/>
              </a:rPr>
              <a:t> Dergi Seçim Kriterleri </a:t>
            </a:r>
            <a:endParaRPr lang="tr-TR" dirty="0"/>
          </a:p>
        </p:txBody>
      </p:sp>
      <p:sp>
        <p:nvSpPr>
          <p:cNvPr id="3" name="İçerik Yer Tutucusu 2"/>
          <p:cNvSpPr>
            <a:spLocks noGrp="1"/>
          </p:cNvSpPr>
          <p:nvPr>
            <p:ph idx="1"/>
          </p:nvPr>
        </p:nvSpPr>
        <p:spPr>
          <a:xfrm>
            <a:off x="457200" y="1412776"/>
            <a:ext cx="8229600" cy="4713387"/>
          </a:xfrm>
        </p:spPr>
        <p:txBody>
          <a:bodyPr>
            <a:noAutofit/>
          </a:bodyPr>
          <a:lstStyle/>
          <a:p>
            <a:pPr marL="0" indent="0" algn="just">
              <a:buNone/>
            </a:pPr>
            <a:r>
              <a:rPr lang="tr-TR" sz="2800" dirty="0">
                <a:solidFill>
                  <a:srgbClr val="000000"/>
                </a:solidFill>
                <a:latin typeface="+mj-lt"/>
              </a:rPr>
              <a:t>ISI, dergi değerlendirmesi, seçimi ve çıkarılacak dergiler için 2 haftalık periyotlarla karar almaktadır. </a:t>
            </a:r>
            <a:endParaRPr lang="tr-TR" sz="2800" dirty="0" smtClean="0">
              <a:solidFill>
                <a:srgbClr val="000000"/>
              </a:solidFill>
              <a:latin typeface="+mj-lt"/>
            </a:endParaRPr>
          </a:p>
          <a:p>
            <a:pPr marL="0" indent="0" algn="just">
              <a:buNone/>
            </a:pPr>
            <a:endParaRPr lang="tr-TR" sz="2800" dirty="0">
              <a:solidFill>
                <a:srgbClr val="000000"/>
              </a:solidFill>
              <a:latin typeface="+mj-lt"/>
            </a:endParaRPr>
          </a:p>
          <a:p>
            <a:pPr marL="0" indent="0" algn="just">
              <a:buNone/>
            </a:pPr>
            <a:r>
              <a:rPr lang="tr-TR" sz="2800" dirty="0" smtClean="0">
                <a:solidFill>
                  <a:srgbClr val="000000"/>
                </a:solidFill>
                <a:latin typeface="+mj-lt"/>
              </a:rPr>
              <a:t>ISI </a:t>
            </a:r>
            <a:r>
              <a:rPr lang="tr-TR" sz="2800" dirty="0" err="1">
                <a:solidFill>
                  <a:srgbClr val="000000"/>
                </a:solidFill>
                <a:latin typeface="+mj-lt"/>
              </a:rPr>
              <a:t>e</a:t>
            </a:r>
            <a:r>
              <a:rPr lang="tr-TR" sz="2800" dirty="0" err="1" smtClean="0">
                <a:solidFill>
                  <a:srgbClr val="000000"/>
                </a:solidFill>
                <a:latin typeface="+mj-lt"/>
              </a:rPr>
              <a:t>ditoriyal</a:t>
            </a:r>
            <a:r>
              <a:rPr lang="tr-TR" sz="2800" dirty="0" smtClean="0">
                <a:solidFill>
                  <a:srgbClr val="000000"/>
                </a:solidFill>
                <a:latin typeface="+mj-lt"/>
              </a:rPr>
              <a:t> </a:t>
            </a:r>
            <a:r>
              <a:rPr lang="tr-TR" sz="2800" dirty="0">
                <a:solidFill>
                  <a:srgbClr val="000000"/>
                </a:solidFill>
                <a:latin typeface="+mj-lt"/>
              </a:rPr>
              <a:t>p</a:t>
            </a:r>
            <a:r>
              <a:rPr lang="tr-TR" sz="2800" dirty="0" smtClean="0">
                <a:solidFill>
                  <a:srgbClr val="000000"/>
                </a:solidFill>
                <a:latin typeface="+mj-lt"/>
              </a:rPr>
              <a:t>ersoneli</a:t>
            </a:r>
            <a:r>
              <a:rPr lang="tr-TR" sz="2800" dirty="0">
                <a:solidFill>
                  <a:srgbClr val="000000"/>
                </a:solidFill>
                <a:latin typeface="+mj-lt"/>
              </a:rPr>
              <a:t>, yılda yaklaşık 2.000 dergiyi değerlendirmeye almaktadır. </a:t>
            </a:r>
            <a:endParaRPr lang="tr-TR" sz="2800" dirty="0" smtClean="0">
              <a:solidFill>
                <a:srgbClr val="000000"/>
              </a:solidFill>
              <a:latin typeface="+mj-lt"/>
            </a:endParaRPr>
          </a:p>
          <a:p>
            <a:pPr marL="0" indent="0" algn="just">
              <a:buNone/>
            </a:pPr>
            <a:endParaRPr lang="tr-TR" sz="2800" dirty="0">
              <a:solidFill>
                <a:srgbClr val="000000"/>
              </a:solidFill>
              <a:latin typeface="+mj-lt"/>
            </a:endParaRPr>
          </a:p>
          <a:p>
            <a:pPr marL="0" indent="0" algn="just">
              <a:buNone/>
            </a:pPr>
            <a:r>
              <a:rPr lang="tr-TR" sz="2800" dirty="0" smtClean="0">
                <a:solidFill>
                  <a:srgbClr val="000000"/>
                </a:solidFill>
                <a:latin typeface="+mj-lt"/>
              </a:rPr>
              <a:t>Fakat </a:t>
            </a:r>
            <a:r>
              <a:rPr lang="tr-TR" sz="2800" dirty="0">
                <a:solidFill>
                  <a:srgbClr val="000000"/>
                </a:solidFill>
                <a:latin typeface="+mj-lt"/>
              </a:rPr>
              <a:t>bunların sadece % 10 - 12</a:t>
            </a:r>
            <a:r>
              <a:rPr lang="tr-TR" sz="2800" dirty="0" smtClean="0">
                <a:solidFill>
                  <a:srgbClr val="000000"/>
                </a:solidFill>
                <a:latin typeface="+mj-lt"/>
              </a:rPr>
              <a:t>’ si </a:t>
            </a:r>
            <a:r>
              <a:rPr lang="tr-TR" sz="2800" dirty="0">
                <a:solidFill>
                  <a:srgbClr val="000000"/>
                </a:solidFill>
                <a:latin typeface="+mj-lt"/>
              </a:rPr>
              <a:t>seçilmektedir. </a:t>
            </a:r>
            <a:endParaRPr lang="tr-TR" sz="2800" dirty="0" smtClean="0">
              <a:solidFill>
                <a:srgbClr val="000000"/>
              </a:solidFill>
              <a:latin typeface="+mj-lt"/>
            </a:endParaRPr>
          </a:p>
          <a:p>
            <a:pPr marL="0" indent="0" algn="just">
              <a:buNone/>
            </a:pPr>
            <a:endParaRPr lang="tr-TR" sz="2800" dirty="0">
              <a:solidFill>
                <a:srgbClr val="000000"/>
              </a:solidFill>
              <a:latin typeface="+mj-lt"/>
            </a:endParaRPr>
          </a:p>
          <a:p>
            <a:pPr marL="0" indent="0" algn="just">
              <a:buNone/>
            </a:pPr>
            <a:r>
              <a:rPr lang="tr-TR" sz="2800" dirty="0" smtClean="0">
                <a:solidFill>
                  <a:srgbClr val="000000"/>
                </a:solidFill>
                <a:latin typeface="+mj-lt"/>
              </a:rPr>
              <a:t>Ayrıca</a:t>
            </a:r>
            <a:r>
              <a:rPr lang="tr-TR" sz="2800" dirty="0">
                <a:solidFill>
                  <a:srgbClr val="000000"/>
                </a:solidFill>
                <a:latin typeface="+mj-lt"/>
              </a:rPr>
              <a:t>, zaten taranmakta olan dergiler de değerlendirme altındadır. </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104</a:t>
            </a:fld>
            <a:endParaRPr lang="tr-TR"/>
          </a:p>
        </p:txBody>
      </p:sp>
    </p:spTree>
    <p:extLst>
      <p:ext uri="{BB962C8B-B14F-4D97-AF65-F5344CB8AC3E}">
        <p14:creationId xmlns:p14="http://schemas.microsoft.com/office/powerpoint/2010/main" val="18093663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srgbClr val="000000"/>
                </a:solidFill>
                <a:latin typeface="FAJLLF+Arial,Bold"/>
              </a:rPr>
              <a:t>ISI’ </a:t>
            </a:r>
            <a:r>
              <a:rPr lang="tr-TR" sz="3200" b="1" dirty="0" err="1">
                <a:solidFill>
                  <a:srgbClr val="000000"/>
                </a:solidFill>
                <a:latin typeface="FAJLLF+Arial,Bold"/>
              </a:rPr>
              <a:t>nin</a:t>
            </a:r>
            <a:r>
              <a:rPr lang="tr-TR" sz="3200" b="1" dirty="0">
                <a:solidFill>
                  <a:srgbClr val="000000"/>
                </a:solidFill>
                <a:latin typeface="FAJLLF+Arial,Bold"/>
              </a:rPr>
              <a:t> Dergi Seçim Kriterleri </a:t>
            </a:r>
            <a:endParaRPr lang="tr-TR" dirty="0"/>
          </a:p>
        </p:txBody>
      </p:sp>
      <p:sp>
        <p:nvSpPr>
          <p:cNvPr id="3" name="İçerik Yer Tutucusu 2"/>
          <p:cNvSpPr>
            <a:spLocks noGrp="1"/>
          </p:cNvSpPr>
          <p:nvPr>
            <p:ph idx="1"/>
          </p:nvPr>
        </p:nvSpPr>
        <p:spPr/>
        <p:txBody>
          <a:bodyPr>
            <a:noAutofit/>
          </a:bodyPr>
          <a:lstStyle/>
          <a:p>
            <a:pPr marL="0" indent="0" algn="just">
              <a:buNone/>
            </a:pPr>
            <a:r>
              <a:rPr lang="tr-TR" sz="2800" dirty="0">
                <a:solidFill>
                  <a:srgbClr val="000000"/>
                </a:solidFill>
              </a:rPr>
              <a:t>Her dergi, seçim veya retten önce, yoğun bir değerlendirme işlemine tabi tutulur. </a:t>
            </a:r>
            <a:endParaRPr lang="tr-TR" sz="2800" dirty="0" smtClean="0">
              <a:solidFill>
                <a:srgbClr val="000000"/>
              </a:solidFill>
            </a:endParaRPr>
          </a:p>
          <a:p>
            <a:pPr marL="0" indent="0" algn="just">
              <a:buNone/>
            </a:pPr>
            <a:endParaRPr lang="tr-TR" sz="800" dirty="0">
              <a:solidFill>
                <a:srgbClr val="000000"/>
              </a:solidFill>
            </a:endParaRPr>
          </a:p>
          <a:p>
            <a:pPr marL="0" indent="0" algn="just">
              <a:buNone/>
            </a:pPr>
            <a:r>
              <a:rPr lang="tr-TR" sz="2800" dirty="0" smtClean="0">
                <a:solidFill>
                  <a:srgbClr val="000000"/>
                </a:solidFill>
              </a:rPr>
              <a:t>Tek </a:t>
            </a:r>
            <a:r>
              <a:rPr lang="tr-TR" sz="2800" dirty="0">
                <a:solidFill>
                  <a:srgbClr val="000000"/>
                </a:solidFill>
              </a:rPr>
              <a:t>bir faktör seçimde etkili değildir; dergi ile ilgili birçok faktör birlikte değerlendirilir ve karar verilir. </a:t>
            </a:r>
            <a:endParaRPr lang="tr-TR" sz="2800" dirty="0" smtClean="0">
              <a:solidFill>
                <a:srgbClr val="000000"/>
              </a:solidFill>
            </a:endParaRPr>
          </a:p>
          <a:p>
            <a:pPr marL="0" indent="0" algn="just">
              <a:buNone/>
            </a:pPr>
            <a:endParaRPr lang="tr-TR" sz="800" dirty="0">
              <a:solidFill>
                <a:srgbClr val="000000"/>
              </a:solidFill>
            </a:endParaRPr>
          </a:p>
          <a:p>
            <a:pPr marL="0" indent="0" algn="just">
              <a:buNone/>
            </a:pPr>
            <a:r>
              <a:rPr lang="tr-TR" sz="2800" dirty="0" smtClean="0">
                <a:solidFill>
                  <a:srgbClr val="000000"/>
                </a:solidFill>
              </a:rPr>
              <a:t>Değerlendirme </a:t>
            </a:r>
            <a:r>
              <a:rPr lang="tr-TR" sz="2800" dirty="0">
                <a:solidFill>
                  <a:srgbClr val="000000"/>
                </a:solidFill>
              </a:rPr>
              <a:t>işlemindeki en önemli temel kriter, derginin zamanında çıkmasıdır. </a:t>
            </a:r>
            <a:endParaRPr lang="tr-TR" sz="2800" dirty="0" smtClean="0">
              <a:solidFill>
                <a:srgbClr val="000000"/>
              </a:solidFill>
            </a:endParaRPr>
          </a:p>
          <a:p>
            <a:pPr marL="0" indent="0" algn="just">
              <a:buNone/>
            </a:pPr>
            <a:endParaRPr lang="tr-TR" sz="800" dirty="0">
              <a:solidFill>
                <a:srgbClr val="000000"/>
              </a:solidFill>
            </a:endParaRPr>
          </a:p>
          <a:p>
            <a:pPr marL="0" indent="0" algn="just">
              <a:buNone/>
            </a:pPr>
            <a:r>
              <a:rPr lang="tr-TR" sz="2800" dirty="0"/>
              <a:t>ISI Editörleri kendilerine ilk ulaştırılan derginin o sayısını dikkate alarak karar vermezler; derginin o sayısından sonraki 2 sayısını da görmek isterler.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105</a:t>
            </a:fld>
            <a:endParaRPr lang="tr-TR"/>
          </a:p>
        </p:txBody>
      </p:sp>
    </p:spTree>
    <p:extLst>
      <p:ext uri="{BB962C8B-B14F-4D97-AF65-F5344CB8AC3E}">
        <p14:creationId xmlns:p14="http://schemas.microsoft.com/office/powerpoint/2010/main" val="33909421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srgbClr val="000000"/>
                </a:solidFill>
                <a:latin typeface="FAJLLF+Arial,Bold"/>
              </a:rPr>
              <a:t>ISI’ </a:t>
            </a:r>
            <a:r>
              <a:rPr lang="tr-TR" sz="3200" b="1" dirty="0" err="1">
                <a:solidFill>
                  <a:srgbClr val="000000"/>
                </a:solidFill>
                <a:latin typeface="FAJLLF+Arial,Bold"/>
              </a:rPr>
              <a:t>nin</a:t>
            </a:r>
            <a:r>
              <a:rPr lang="tr-TR" sz="3200" b="1" dirty="0">
                <a:solidFill>
                  <a:srgbClr val="000000"/>
                </a:solidFill>
                <a:latin typeface="FAJLLF+Arial,Bold"/>
              </a:rPr>
              <a:t> Dergi Seçim Kriterleri </a:t>
            </a:r>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dirty="0">
                <a:solidFill>
                  <a:srgbClr val="000000"/>
                </a:solidFill>
                <a:latin typeface="+mj-lt"/>
              </a:rPr>
              <a:t>ISI ayrıca dergi isimlerinin açık ve dergi içeriğine uygun olmasını, dergideki tüm makale başlıkları ve özetlerinin kısa, öz, açıklayıcı ve anlaşılır olmasını, kaynaklardaki bibliyografik bilgilerin tam olmasını ve yazar adreslerinin eksiksiz olmasını da isterler. </a:t>
            </a:r>
            <a:endParaRPr lang="tr-TR" dirty="0" smtClean="0">
              <a:solidFill>
                <a:srgbClr val="000000"/>
              </a:solidFill>
              <a:latin typeface="+mj-lt"/>
            </a:endParaRPr>
          </a:p>
          <a:p>
            <a:pPr marL="0" indent="0" algn="just">
              <a:buNone/>
            </a:pPr>
            <a:endParaRPr lang="tr-TR" dirty="0">
              <a:solidFill>
                <a:srgbClr val="000000"/>
              </a:solidFill>
              <a:latin typeface="+mj-lt"/>
            </a:endParaRPr>
          </a:p>
          <a:p>
            <a:pPr marL="0" indent="0" algn="just">
              <a:buNone/>
            </a:pPr>
            <a:r>
              <a:rPr lang="tr-TR" dirty="0">
                <a:latin typeface="+mj-lt"/>
              </a:rPr>
              <a:t>Bir derginin coğrafik temsili, bir diğer göz önüne alınan durumdur</a:t>
            </a:r>
            <a:r>
              <a:rPr lang="tr-TR" dirty="0" smtClean="0">
                <a:latin typeface="+mj-lt"/>
              </a:rPr>
              <a:t>.</a:t>
            </a:r>
          </a:p>
          <a:p>
            <a:pPr marL="0" indent="0" algn="just">
              <a:buNone/>
            </a:pPr>
            <a:endParaRPr lang="tr-TR" dirty="0">
              <a:latin typeface="+mj-lt"/>
            </a:endParaRPr>
          </a:p>
          <a:p>
            <a:pPr marL="0" indent="0" algn="just">
              <a:buNone/>
            </a:pPr>
            <a:r>
              <a:rPr lang="tr-TR" dirty="0">
                <a:latin typeface="+mj-lt"/>
              </a:rPr>
              <a:t>Elektronik dergiler de, diğer dergiler gibi aynı seçim kriterlerine tabi tutulurlar. </a:t>
            </a:r>
            <a:r>
              <a:rPr lang="tr-TR" dirty="0" smtClean="0">
                <a:latin typeface="+mj-lt"/>
              </a:rPr>
              <a:t> </a:t>
            </a:r>
            <a:endParaRPr lang="tr-TR"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106</a:t>
            </a:fld>
            <a:endParaRPr lang="tr-TR"/>
          </a:p>
        </p:txBody>
      </p:sp>
    </p:spTree>
    <p:extLst>
      <p:ext uri="{BB962C8B-B14F-4D97-AF65-F5344CB8AC3E}">
        <p14:creationId xmlns:p14="http://schemas.microsoft.com/office/powerpoint/2010/main" val="11354920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090"/>
          </a:xfrm>
        </p:spPr>
        <p:txBody>
          <a:bodyPr>
            <a:normAutofit/>
          </a:bodyPr>
          <a:lstStyle/>
          <a:p>
            <a:r>
              <a:rPr lang="tr-TR" sz="3200" dirty="0">
                <a:solidFill>
                  <a:srgbClr val="FF0000"/>
                </a:solidFill>
                <a:ea typeface="+mn-ea"/>
                <a:cs typeface="+mn-cs"/>
              </a:rPr>
              <a:t>ISBN (International </a:t>
            </a:r>
            <a:r>
              <a:rPr lang="tr-TR" sz="3200" dirty="0" err="1">
                <a:solidFill>
                  <a:srgbClr val="FF0000"/>
                </a:solidFill>
                <a:ea typeface="+mn-ea"/>
                <a:cs typeface="+mn-cs"/>
              </a:rPr>
              <a:t>Standard</a:t>
            </a:r>
            <a:r>
              <a:rPr lang="tr-TR" sz="3200" dirty="0">
                <a:solidFill>
                  <a:srgbClr val="FF0000"/>
                </a:solidFill>
                <a:ea typeface="+mn-ea"/>
                <a:cs typeface="+mn-cs"/>
              </a:rPr>
              <a:t> </a:t>
            </a:r>
            <a:r>
              <a:rPr lang="tr-TR" sz="3200" dirty="0" err="1">
                <a:solidFill>
                  <a:srgbClr val="FF0000"/>
                </a:solidFill>
                <a:ea typeface="+mn-ea"/>
                <a:cs typeface="+mn-cs"/>
              </a:rPr>
              <a:t>Book</a:t>
            </a:r>
            <a:r>
              <a:rPr lang="tr-TR" sz="3200" dirty="0">
                <a:solidFill>
                  <a:srgbClr val="FF0000"/>
                </a:solidFill>
                <a:ea typeface="+mn-ea"/>
                <a:cs typeface="+mn-cs"/>
              </a:rPr>
              <a:t> </a:t>
            </a:r>
            <a:r>
              <a:rPr lang="tr-TR" sz="3200" dirty="0" err="1">
                <a:solidFill>
                  <a:srgbClr val="FF0000"/>
                </a:solidFill>
                <a:ea typeface="+mn-ea"/>
                <a:cs typeface="+mn-cs"/>
              </a:rPr>
              <a:t>Number</a:t>
            </a:r>
            <a:r>
              <a:rPr lang="tr-TR" sz="3200" dirty="0">
                <a:solidFill>
                  <a:srgbClr val="FF0000"/>
                </a:solidFill>
                <a:ea typeface="+mn-ea"/>
                <a:cs typeface="+mn-cs"/>
              </a:rPr>
              <a:t>)</a:t>
            </a:r>
            <a:endParaRPr lang="tr-TR" sz="3200" dirty="0">
              <a:solidFill>
                <a:srgbClr val="FF0000"/>
              </a:solidFill>
            </a:endParaRPr>
          </a:p>
        </p:txBody>
      </p:sp>
      <p:sp>
        <p:nvSpPr>
          <p:cNvPr id="3" name="İçerik Yer Tutucusu 2"/>
          <p:cNvSpPr>
            <a:spLocks noGrp="1"/>
          </p:cNvSpPr>
          <p:nvPr>
            <p:ph idx="1"/>
          </p:nvPr>
        </p:nvSpPr>
        <p:spPr>
          <a:xfrm>
            <a:off x="457200" y="1484784"/>
            <a:ext cx="8229600" cy="4824536"/>
          </a:xfrm>
        </p:spPr>
        <p:txBody>
          <a:bodyPr>
            <a:noAutofit/>
          </a:bodyPr>
          <a:lstStyle/>
          <a:p>
            <a:pPr marL="0" indent="0" algn="just">
              <a:buNone/>
            </a:pPr>
            <a:r>
              <a:rPr lang="tr-TR" sz="2800" dirty="0" smtClean="0">
                <a:latin typeface="+mj-lt"/>
              </a:rPr>
              <a:t>1972 </a:t>
            </a:r>
            <a:r>
              <a:rPr lang="tr-TR" sz="2800" dirty="0">
                <a:latin typeface="+mj-lt"/>
              </a:rPr>
              <a:t>yılında Uluslararası Standartlar Organizasyonu (ISO) tarafından </a:t>
            </a:r>
            <a:r>
              <a:rPr lang="tr-TR" sz="2800" dirty="0" smtClean="0">
                <a:latin typeface="+mj-lt"/>
              </a:rPr>
              <a:t>hazırlandı,</a:t>
            </a:r>
          </a:p>
          <a:p>
            <a:pPr marL="0" indent="0" algn="just">
              <a:buNone/>
            </a:pPr>
            <a:endParaRPr lang="tr-TR" sz="1100" dirty="0">
              <a:latin typeface="+mj-lt"/>
            </a:endParaRPr>
          </a:p>
          <a:p>
            <a:pPr marL="0" indent="0" algn="just">
              <a:buNone/>
            </a:pPr>
            <a:r>
              <a:rPr lang="tr-TR" sz="2800" dirty="0" smtClean="0">
                <a:latin typeface="+mj-lt"/>
              </a:rPr>
              <a:t>Kitap </a:t>
            </a:r>
            <a:r>
              <a:rPr lang="tr-TR" sz="2800" dirty="0">
                <a:latin typeface="+mj-lt"/>
              </a:rPr>
              <a:t>numaralama sistemidir. </a:t>
            </a:r>
            <a:endParaRPr lang="tr-TR" sz="2800" dirty="0" smtClean="0">
              <a:latin typeface="+mj-lt"/>
            </a:endParaRPr>
          </a:p>
          <a:p>
            <a:pPr marL="0" indent="0" algn="just">
              <a:buNone/>
            </a:pPr>
            <a:endParaRPr lang="tr-TR" sz="1100" dirty="0">
              <a:latin typeface="+mj-lt"/>
            </a:endParaRPr>
          </a:p>
          <a:p>
            <a:pPr marL="0" indent="0" algn="just">
              <a:buNone/>
            </a:pPr>
            <a:r>
              <a:rPr lang="tr-TR" sz="2800" dirty="0" smtClean="0">
                <a:latin typeface="+mj-lt"/>
              </a:rPr>
              <a:t>Kitap </a:t>
            </a:r>
            <a:r>
              <a:rPr lang="tr-TR" sz="2800" dirty="0">
                <a:latin typeface="+mj-lt"/>
              </a:rPr>
              <a:t>numaralarının uluslararası bir yöntemle </a:t>
            </a:r>
            <a:r>
              <a:rPr lang="tr-TR" sz="2800" dirty="0" smtClean="0">
                <a:latin typeface="+mj-lt"/>
              </a:rPr>
              <a:t>düzenlemek </a:t>
            </a:r>
            <a:r>
              <a:rPr lang="tr-TR" sz="2800" dirty="0">
                <a:latin typeface="+mj-lt"/>
              </a:rPr>
              <a:t>standardize </a:t>
            </a:r>
            <a:r>
              <a:rPr lang="tr-TR" sz="2800" dirty="0" smtClean="0">
                <a:latin typeface="+mj-lt"/>
              </a:rPr>
              <a:t>etmek, </a:t>
            </a:r>
          </a:p>
          <a:p>
            <a:pPr marL="0" indent="0" algn="just">
              <a:buNone/>
            </a:pPr>
            <a:endParaRPr lang="tr-TR" sz="1000" dirty="0">
              <a:latin typeface="+mj-lt"/>
            </a:endParaRPr>
          </a:p>
          <a:p>
            <a:pPr marL="0" indent="0" algn="just">
              <a:buNone/>
            </a:pPr>
            <a:r>
              <a:rPr lang="tr-TR" sz="2800" dirty="0" smtClean="0">
                <a:latin typeface="+mj-lt"/>
              </a:rPr>
              <a:t>Uluslararası </a:t>
            </a:r>
            <a:r>
              <a:rPr lang="tr-TR" sz="2800" dirty="0">
                <a:latin typeface="+mj-lt"/>
              </a:rPr>
              <a:t>Standart Kitap Numarası (ISBN</a:t>
            </a:r>
            <a:r>
              <a:rPr lang="tr-TR" sz="2800" dirty="0" smtClean="0">
                <a:latin typeface="+mj-lt"/>
              </a:rPr>
              <a:t>)</a:t>
            </a:r>
            <a:endParaRPr lang="tr-TR" sz="2800" dirty="0">
              <a:latin typeface="+mj-lt"/>
            </a:endParaRPr>
          </a:p>
          <a:p>
            <a:pPr marL="0" indent="0" algn="just">
              <a:buNone/>
            </a:pPr>
            <a:endParaRPr lang="tr-TR" sz="1000" dirty="0" smtClean="0">
              <a:latin typeface="+mj-lt"/>
            </a:endParaRPr>
          </a:p>
          <a:p>
            <a:pPr marL="0" indent="0" algn="just">
              <a:buNone/>
            </a:pPr>
            <a:r>
              <a:rPr lang="tr-TR" sz="2800" dirty="0" smtClean="0">
                <a:latin typeface="+mj-lt"/>
              </a:rPr>
              <a:t>ISBN </a:t>
            </a:r>
            <a:r>
              <a:rPr lang="tr-TR" sz="2800" dirty="0">
                <a:latin typeface="+mj-lt"/>
              </a:rPr>
              <a:t>13 haneli bir numaralama </a:t>
            </a:r>
            <a:r>
              <a:rPr lang="tr-TR" sz="2800" dirty="0" smtClean="0">
                <a:latin typeface="+mj-lt"/>
              </a:rPr>
              <a:t>sistemi,</a:t>
            </a:r>
          </a:p>
        </p:txBody>
      </p:sp>
      <p:sp>
        <p:nvSpPr>
          <p:cNvPr id="4" name="Slayt Numarası Yer Tutucusu 3"/>
          <p:cNvSpPr>
            <a:spLocks noGrp="1"/>
          </p:cNvSpPr>
          <p:nvPr>
            <p:ph type="sldNum" sz="quarter" idx="12"/>
          </p:nvPr>
        </p:nvSpPr>
        <p:spPr/>
        <p:txBody>
          <a:bodyPr/>
          <a:lstStyle/>
          <a:p>
            <a:fld id="{1076DA70-7368-4227-BD4A-24FC0CBF7FC2}" type="slidenum">
              <a:rPr lang="tr-TR" smtClean="0"/>
              <a:t>107</a:t>
            </a:fld>
            <a:endParaRPr lang="tr-TR"/>
          </a:p>
        </p:txBody>
      </p:sp>
    </p:spTree>
    <p:extLst>
      <p:ext uri="{BB962C8B-B14F-4D97-AF65-F5344CB8AC3E}">
        <p14:creationId xmlns:p14="http://schemas.microsoft.com/office/powerpoint/2010/main" val="39435621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132856"/>
            <a:ext cx="8229600" cy="3993307"/>
          </a:xfrm>
        </p:spPr>
        <p:txBody>
          <a:bodyPr>
            <a:normAutofit/>
          </a:bodyPr>
          <a:lstStyle/>
          <a:p>
            <a:pPr marL="0" indent="0" algn="just">
              <a:buNone/>
            </a:pPr>
            <a:r>
              <a:rPr lang="tr-TR" sz="2800" dirty="0">
                <a:latin typeface="+mj-lt"/>
              </a:rPr>
              <a:t>TÜBİTAK ULAKBİM tarafından </a:t>
            </a:r>
            <a:r>
              <a:rPr lang="tr-TR" sz="2800" dirty="0" smtClean="0">
                <a:latin typeface="+mj-lt"/>
              </a:rPr>
              <a:t>geliştirildi,</a:t>
            </a:r>
          </a:p>
          <a:p>
            <a:pPr marL="0" indent="0" algn="just">
              <a:buNone/>
            </a:pPr>
            <a:endParaRPr lang="tr-TR" sz="2800" dirty="0" smtClean="0">
              <a:latin typeface="+mj-lt"/>
            </a:endParaRPr>
          </a:p>
          <a:p>
            <a:pPr marL="0" indent="0" algn="just">
              <a:buNone/>
            </a:pPr>
            <a:r>
              <a:rPr lang="tr-TR" sz="2800" dirty="0" smtClean="0">
                <a:latin typeface="+mj-lt"/>
              </a:rPr>
              <a:t>Fen </a:t>
            </a:r>
            <a:r>
              <a:rPr lang="tr-TR" sz="2800" dirty="0">
                <a:latin typeface="+mj-lt"/>
              </a:rPr>
              <a:t>Bilimleri ve Sosyal Bilimler </a:t>
            </a:r>
            <a:r>
              <a:rPr lang="tr-TR" sz="2800" dirty="0" smtClean="0">
                <a:latin typeface="+mj-lt"/>
              </a:rPr>
              <a:t>alanlarındaki makaleleri bibliyografik </a:t>
            </a:r>
            <a:r>
              <a:rPr lang="tr-TR" sz="2800" dirty="0">
                <a:latin typeface="+mj-lt"/>
              </a:rPr>
              <a:t>/ tam metin bir veri </a:t>
            </a:r>
            <a:r>
              <a:rPr lang="tr-TR" sz="2800" dirty="0" smtClean="0">
                <a:latin typeface="+mj-lt"/>
              </a:rPr>
              <a:t>tabanında toplar.</a:t>
            </a:r>
          </a:p>
          <a:p>
            <a:pPr marL="0" indent="0" algn="just">
              <a:buNone/>
            </a:pPr>
            <a:endParaRPr lang="tr-TR" sz="2800" dirty="0">
              <a:latin typeface="+mj-lt"/>
            </a:endParaRPr>
          </a:p>
          <a:p>
            <a:pPr marL="0" indent="0" algn="just">
              <a:buNone/>
            </a:pPr>
            <a:r>
              <a:rPr lang="tr-TR" sz="2800" dirty="0">
                <a:latin typeface="+mj-lt"/>
              </a:rPr>
              <a:t>Türkiye adresli bilimsel dergilerin </a:t>
            </a:r>
            <a:r>
              <a:rPr lang="tr-TR" sz="2800" dirty="0" smtClean="0">
                <a:latin typeface="+mj-lt"/>
              </a:rPr>
              <a:t>uluslararası </a:t>
            </a:r>
            <a:r>
              <a:rPr lang="tr-TR" sz="2800" dirty="0">
                <a:latin typeface="+mj-lt"/>
              </a:rPr>
              <a:t>standartlara uygun hale getirilmesi ve bu dergilerdeki içeriğe erişimin </a:t>
            </a:r>
            <a:r>
              <a:rPr lang="tr-TR" sz="2800" dirty="0" smtClean="0">
                <a:latin typeface="+mj-lt"/>
              </a:rPr>
              <a:t>sağlanması amaçlanmıştır.</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108</a:t>
            </a:fld>
            <a:endParaRPr lang="tr-TR"/>
          </a:p>
        </p:txBody>
      </p:sp>
      <p:sp>
        <p:nvSpPr>
          <p:cNvPr id="5" name="AutoShape 2" descr="tr dizin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tr dizin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4" name="Picture 6" descr="Ä°lgili resim"/>
          <p:cNvPicPr>
            <a:picLocks noChangeAspect="1" noChangeArrowheads="1"/>
          </p:cNvPicPr>
          <p:nvPr/>
        </p:nvPicPr>
        <p:blipFill rotWithShape="1">
          <a:blip r:embed="rId3">
            <a:extLst>
              <a:ext uri="{28A0092B-C50C-407E-A947-70E740481C1C}">
                <a14:useLocalDpi xmlns:a14="http://schemas.microsoft.com/office/drawing/2010/main" val="0"/>
              </a:ext>
            </a:extLst>
          </a:blip>
          <a:srcRect l="15060" t="15238" r="12229" b="29879"/>
          <a:stretch/>
        </p:blipFill>
        <p:spPr bwMode="auto">
          <a:xfrm>
            <a:off x="2411760" y="164101"/>
            <a:ext cx="4397828" cy="164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912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rgbClr val="333333"/>
                </a:solidFill>
                <a:latin typeface="arial"/>
              </a:rPr>
              <a:t>ISSN </a:t>
            </a:r>
            <a:br>
              <a:rPr lang="tr-TR" b="1" dirty="0" smtClean="0">
                <a:solidFill>
                  <a:srgbClr val="333333"/>
                </a:solidFill>
                <a:latin typeface="arial"/>
              </a:rPr>
            </a:br>
            <a:r>
              <a:rPr lang="tr-TR" sz="3100" dirty="0" smtClean="0">
                <a:solidFill>
                  <a:srgbClr val="FF0000"/>
                </a:solidFill>
                <a:latin typeface="Adobe Caslon Pro Bold" pitchFamily="18" charset="-94"/>
              </a:rPr>
              <a:t>(</a:t>
            </a:r>
            <a:r>
              <a:rPr lang="tr-TR" sz="3100" dirty="0">
                <a:solidFill>
                  <a:srgbClr val="FF0000"/>
                </a:solidFill>
                <a:latin typeface="Adobe Caslon Pro Bold" pitchFamily="18" charset="-94"/>
              </a:rPr>
              <a:t>International </a:t>
            </a:r>
            <a:r>
              <a:rPr lang="tr-TR" sz="3100" dirty="0" err="1">
                <a:solidFill>
                  <a:srgbClr val="FF0000"/>
                </a:solidFill>
                <a:latin typeface="Adobe Caslon Pro Bold" pitchFamily="18" charset="-94"/>
              </a:rPr>
              <a:t>Standard</a:t>
            </a:r>
            <a:r>
              <a:rPr lang="tr-TR" sz="3100" dirty="0">
                <a:solidFill>
                  <a:srgbClr val="FF0000"/>
                </a:solidFill>
                <a:latin typeface="Adobe Caslon Pro Bold" pitchFamily="18" charset="-94"/>
              </a:rPr>
              <a:t> </a:t>
            </a:r>
            <a:r>
              <a:rPr lang="tr-TR" sz="3100" dirty="0" err="1" smtClean="0">
                <a:solidFill>
                  <a:srgbClr val="FF0000"/>
                </a:solidFill>
                <a:latin typeface="Adobe Caslon Pro Bold" pitchFamily="18" charset="-94"/>
              </a:rPr>
              <a:t>Serials</a:t>
            </a:r>
            <a:r>
              <a:rPr lang="tr-TR" sz="3100" dirty="0" smtClean="0">
                <a:solidFill>
                  <a:srgbClr val="FF0000"/>
                </a:solidFill>
                <a:latin typeface="Adobe Caslon Pro Bold" pitchFamily="18" charset="-94"/>
              </a:rPr>
              <a:t> </a:t>
            </a:r>
            <a:r>
              <a:rPr lang="tr-TR" sz="3100" dirty="0" err="1">
                <a:solidFill>
                  <a:srgbClr val="FF0000"/>
                </a:solidFill>
                <a:latin typeface="Adobe Caslon Pro Bold" pitchFamily="18" charset="-94"/>
              </a:rPr>
              <a:t>Number</a:t>
            </a:r>
            <a:r>
              <a:rPr lang="tr-TR" sz="3100" dirty="0">
                <a:solidFill>
                  <a:srgbClr val="FF0000"/>
                </a:solidFill>
                <a:latin typeface="Adobe Caslon Pro Bold" pitchFamily="18" charset="-94"/>
              </a:rPr>
              <a:t>)</a:t>
            </a:r>
            <a:endParaRPr lang="tr-TR" sz="3100" b="1" dirty="0">
              <a:latin typeface="Adobe Caslon Pro Bold" pitchFamily="18" charset="-94"/>
            </a:endParaRPr>
          </a:p>
        </p:txBody>
      </p:sp>
      <p:sp>
        <p:nvSpPr>
          <p:cNvPr id="3" name="İçerik Yer Tutucusu 2"/>
          <p:cNvSpPr>
            <a:spLocks noGrp="1"/>
          </p:cNvSpPr>
          <p:nvPr>
            <p:ph idx="1"/>
          </p:nvPr>
        </p:nvSpPr>
        <p:spPr>
          <a:xfrm>
            <a:off x="457200" y="1844823"/>
            <a:ext cx="8229600" cy="3888433"/>
          </a:xfrm>
        </p:spPr>
        <p:txBody>
          <a:bodyPr>
            <a:normAutofit/>
          </a:bodyPr>
          <a:lstStyle/>
          <a:p>
            <a:pPr marL="0" indent="0" algn="just">
              <a:buNone/>
            </a:pPr>
            <a:r>
              <a:rPr lang="tr-TR" sz="2800" dirty="0"/>
              <a:t>Hakemli ve belli zaman periyotlarıyla yayınlanan dergiler için verilir.</a:t>
            </a:r>
          </a:p>
          <a:p>
            <a:pPr marL="0" indent="0" algn="just">
              <a:buNone/>
            </a:pPr>
            <a:endParaRPr lang="tr-TR" sz="2800" dirty="0">
              <a:solidFill>
                <a:srgbClr val="222222"/>
              </a:solidFill>
              <a:latin typeface="+mj-lt"/>
            </a:endParaRPr>
          </a:p>
          <a:p>
            <a:pPr marL="0" indent="0" algn="just">
              <a:buNone/>
            </a:pPr>
            <a:r>
              <a:rPr lang="tr-TR" sz="2800" dirty="0" smtClean="0">
                <a:solidFill>
                  <a:srgbClr val="222222"/>
                </a:solidFill>
                <a:latin typeface="+mj-lt"/>
              </a:rPr>
              <a:t>ISSN </a:t>
            </a:r>
            <a:r>
              <a:rPr lang="tr-TR" sz="2800" dirty="0">
                <a:solidFill>
                  <a:srgbClr val="222222"/>
                </a:solidFill>
                <a:latin typeface="+mj-lt"/>
              </a:rPr>
              <a:t>Merkezi Fransa'nın Paris kentindedir. </a:t>
            </a:r>
            <a:endParaRPr lang="tr-TR" sz="2800" dirty="0" smtClean="0">
              <a:solidFill>
                <a:srgbClr val="222222"/>
              </a:solidFill>
              <a:latin typeface="+mj-lt"/>
            </a:endParaRPr>
          </a:p>
          <a:p>
            <a:pPr marL="0" indent="0" algn="just">
              <a:buNone/>
            </a:pPr>
            <a:endParaRPr lang="tr-TR" sz="2800" dirty="0">
              <a:solidFill>
                <a:srgbClr val="222222"/>
              </a:solidFill>
              <a:latin typeface="+mj-lt"/>
            </a:endParaRPr>
          </a:p>
          <a:p>
            <a:pPr marL="0" indent="0" algn="just">
              <a:buNone/>
            </a:pPr>
            <a:r>
              <a:rPr lang="tr-TR" sz="2800" dirty="0" smtClean="0">
                <a:solidFill>
                  <a:srgbClr val="222222"/>
                </a:solidFill>
                <a:latin typeface="+mj-lt"/>
              </a:rPr>
              <a:t>ISSN </a:t>
            </a:r>
            <a:r>
              <a:rPr lang="tr-TR" sz="2800" dirty="0">
                <a:solidFill>
                  <a:srgbClr val="222222"/>
                </a:solidFill>
                <a:latin typeface="+mj-lt"/>
              </a:rPr>
              <a:t>numarası Türkiye'de Türkiye Cumhuriyeti Kültür ve Turizm Bakanlığı Kütüphaneler ve Yayımlar Genel Müdürlüğü tarafından verilmektedir.</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109</a:t>
            </a:fld>
            <a:endParaRPr lang="tr-TR"/>
          </a:p>
        </p:txBody>
      </p:sp>
    </p:spTree>
    <p:extLst>
      <p:ext uri="{BB962C8B-B14F-4D97-AF65-F5344CB8AC3E}">
        <p14:creationId xmlns:p14="http://schemas.microsoft.com/office/powerpoint/2010/main" val="2796146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Tümdengelim</a:t>
            </a:r>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dirty="0" smtClean="0"/>
              <a:t>Mevcut bir kuram (teori) vardır.</a:t>
            </a:r>
          </a:p>
          <a:p>
            <a:pPr marL="0" indent="0" algn="just">
              <a:buNone/>
            </a:pPr>
            <a:endParaRPr lang="tr-TR" dirty="0" smtClean="0"/>
          </a:p>
          <a:p>
            <a:pPr marL="0" indent="0" algn="just">
              <a:buNone/>
            </a:pPr>
            <a:r>
              <a:rPr lang="tr-TR" dirty="0" smtClean="0"/>
              <a:t>Araştırmanın başlangıcı teori ile başlar.</a:t>
            </a:r>
          </a:p>
          <a:p>
            <a:pPr marL="0" indent="0" algn="just">
              <a:buNone/>
            </a:pPr>
            <a:endParaRPr lang="tr-TR" dirty="0" smtClean="0"/>
          </a:p>
          <a:p>
            <a:pPr marL="0" indent="0" algn="just">
              <a:buNone/>
            </a:pPr>
            <a:r>
              <a:rPr lang="tr-TR" dirty="0" smtClean="0"/>
              <a:t>Teorinin doğrulanması amacıyla hipotez oluşturulur ve test edilir.</a:t>
            </a:r>
          </a:p>
          <a:p>
            <a:pPr marL="0" indent="0" algn="just">
              <a:buNone/>
            </a:pPr>
            <a:endParaRPr lang="tr-TR" dirty="0" smtClean="0"/>
          </a:p>
          <a:p>
            <a:pPr marL="0" indent="0" algn="just">
              <a:buNone/>
            </a:pPr>
            <a:r>
              <a:rPr lang="tr-TR" dirty="0" smtClean="0"/>
              <a:t>Hipotezlerin toplanan verilerle test edilmesi sonucu teori kabul veya reddedilir.</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11</a:t>
            </a:fld>
            <a:endParaRPr lang="tr-TR"/>
          </a:p>
        </p:txBody>
      </p:sp>
    </p:spTree>
    <p:extLst>
      <p:ext uri="{BB962C8B-B14F-4D97-AF65-F5344CB8AC3E}">
        <p14:creationId xmlns:p14="http://schemas.microsoft.com/office/powerpoint/2010/main" val="3970723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Ä±ssn nedi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333656" cy="5361319"/>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110</a:t>
            </a:fld>
            <a:endParaRPr lang="tr-TR"/>
          </a:p>
        </p:txBody>
      </p:sp>
    </p:spTree>
    <p:extLst>
      <p:ext uri="{BB962C8B-B14F-4D97-AF65-F5344CB8AC3E}">
        <p14:creationId xmlns:p14="http://schemas.microsoft.com/office/powerpoint/2010/main" val="19465972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098"/>
          </a:xfrm>
        </p:spPr>
        <p:txBody>
          <a:bodyPr>
            <a:normAutofit/>
          </a:bodyPr>
          <a:lstStyle/>
          <a:p>
            <a:r>
              <a:rPr lang="tr-TR" sz="3600" b="1" dirty="0" smtClean="0">
                <a:solidFill>
                  <a:srgbClr val="000000"/>
                </a:solidFill>
                <a:latin typeface="Trebuchet MS"/>
                <a:ea typeface="+mn-ea"/>
                <a:cs typeface="+mn-cs"/>
              </a:rPr>
              <a:t>DOI </a:t>
            </a:r>
            <a:r>
              <a:rPr lang="tr-TR" sz="3600" b="1" dirty="0" err="1" smtClean="0">
                <a:solidFill>
                  <a:srgbClr val="000000"/>
                </a:solidFill>
                <a:latin typeface="Trebuchet MS"/>
                <a:ea typeface="+mn-ea"/>
                <a:cs typeface="+mn-cs"/>
              </a:rPr>
              <a:t>number</a:t>
            </a:r>
            <a:endParaRPr lang="tr-TR" sz="3600" b="1" dirty="0"/>
          </a:p>
        </p:txBody>
      </p:sp>
      <p:sp>
        <p:nvSpPr>
          <p:cNvPr id="3" name="İçerik Yer Tutucusu 2"/>
          <p:cNvSpPr>
            <a:spLocks noGrp="1"/>
          </p:cNvSpPr>
          <p:nvPr>
            <p:ph idx="1"/>
          </p:nvPr>
        </p:nvSpPr>
        <p:spPr>
          <a:xfrm>
            <a:off x="457200" y="1196752"/>
            <a:ext cx="8229600" cy="4929411"/>
          </a:xfrm>
        </p:spPr>
        <p:txBody>
          <a:bodyPr>
            <a:normAutofit/>
          </a:bodyPr>
          <a:lstStyle/>
          <a:p>
            <a:pPr marL="0" indent="0" algn="just">
              <a:buNone/>
            </a:pPr>
            <a:endParaRPr lang="tr-TR" sz="2800" dirty="0" smtClean="0">
              <a:solidFill>
                <a:srgbClr val="000000"/>
              </a:solidFill>
              <a:latin typeface="+mj-lt"/>
            </a:endParaRPr>
          </a:p>
          <a:p>
            <a:pPr marL="0" indent="0" algn="just">
              <a:buNone/>
            </a:pPr>
            <a:r>
              <a:rPr lang="tr-TR" sz="2800" dirty="0" smtClean="0">
                <a:solidFill>
                  <a:srgbClr val="000000"/>
                </a:solidFill>
                <a:latin typeface="+mj-lt"/>
              </a:rPr>
              <a:t>DOI </a:t>
            </a:r>
            <a:r>
              <a:rPr lang="tr-TR" sz="2800" dirty="0">
                <a:solidFill>
                  <a:srgbClr val="000000"/>
                </a:solidFill>
                <a:latin typeface="+mj-lt"/>
              </a:rPr>
              <a:t>kısaltması ile anılan </a:t>
            </a:r>
            <a:r>
              <a:rPr lang="tr-TR" sz="2800" b="1" dirty="0" err="1">
                <a:solidFill>
                  <a:srgbClr val="FF0000"/>
                </a:solidFill>
                <a:latin typeface="+mj-lt"/>
              </a:rPr>
              <a:t>Digital</a:t>
            </a:r>
            <a:r>
              <a:rPr lang="tr-TR" sz="2800" b="1" dirty="0">
                <a:solidFill>
                  <a:srgbClr val="FF0000"/>
                </a:solidFill>
                <a:latin typeface="+mj-lt"/>
              </a:rPr>
              <a:t> Object </a:t>
            </a:r>
            <a:r>
              <a:rPr lang="tr-TR" sz="2800" b="1" dirty="0" err="1">
                <a:solidFill>
                  <a:srgbClr val="FF0000"/>
                </a:solidFill>
                <a:latin typeface="+mj-lt"/>
              </a:rPr>
              <a:t>Identifier</a:t>
            </a:r>
            <a:r>
              <a:rPr lang="tr-TR" sz="2800" b="1" dirty="0">
                <a:solidFill>
                  <a:srgbClr val="000000"/>
                </a:solidFill>
                <a:latin typeface="+mj-lt"/>
              </a:rPr>
              <a:t> </a:t>
            </a:r>
            <a:r>
              <a:rPr lang="tr-TR" sz="2800" dirty="0">
                <a:solidFill>
                  <a:srgbClr val="000000"/>
                </a:solidFill>
                <a:latin typeface="+mj-lt"/>
              </a:rPr>
              <a:t>(Dijital Nesne Tanımlayıcı), </a:t>
            </a:r>
            <a:endParaRPr lang="tr-TR" sz="2800" dirty="0">
              <a:latin typeface="+mj-lt"/>
            </a:endParaRPr>
          </a:p>
        </p:txBody>
      </p:sp>
      <p:pic>
        <p:nvPicPr>
          <p:cNvPr id="16386" name="Picture 2" descr="Ä°lgili resim"/>
          <p:cNvPicPr>
            <a:picLocks noChangeAspect="1" noChangeArrowheads="1"/>
          </p:cNvPicPr>
          <p:nvPr/>
        </p:nvPicPr>
        <p:blipFill rotWithShape="1">
          <a:blip r:embed="rId3">
            <a:extLst>
              <a:ext uri="{28A0092B-C50C-407E-A947-70E740481C1C}">
                <a14:useLocalDpi xmlns:a14="http://schemas.microsoft.com/office/drawing/2010/main" val="0"/>
              </a:ext>
            </a:extLst>
          </a:blip>
          <a:srcRect l="5075" t="3002" r="2718" b="25737"/>
          <a:stretch/>
        </p:blipFill>
        <p:spPr bwMode="auto">
          <a:xfrm>
            <a:off x="107504" y="3060601"/>
            <a:ext cx="8820473" cy="3797399"/>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111</a:t>
            </a:fld>
            <a:endParaRPr lang="tr-TR"/>
          </a:p>
        </p:txBody>
      </p:sp>
    </p:spTree>
    <p:extLst>
      <p:ext uri="{BB962C8B-B14F-4D97-AF65-F5344CB8AC3E}">
        <p14:creationId xmlns:p14="http://schemas.microsoft.com/office/powerpoint/2010/main" val="8389799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marL="342900" lvl="0" indent="-342900">
              <a:spcBef>
                <a:spcPct val="20000"/>
              </a:spcBef>
            </a:pPr>
            <a:r>
              <a:rPr lang="tr-TR" sz="3200" b="1" dirty="0">
                <a:solidFill>
                  <a:srgbClr val="000000"/>
                </a:solidFill>
                <a:latin typeface="Trebuchet MS"/>
                <a:ea typeface="+mn-ea"/>
                <a:cs typeface="+mn-cs"/>
              </a:rPr>
              <a:t>DOI ne kolaylık getiriyor</a:t>
            </a:r>
            <a:r>
              <a:rPr lang="tr-TR" sz="3200" b="1" dirty="0" smtClean="0">
                <a:solidFill>
                  <a:srgbClr val="000000"/>
                </a:solidFill>
                <a:latin typeface="Trebuchet MS"/>
                <a:ea typeface="+mn-ea"/>
                <a:cs typeface="+mn-cs"/>
              </a:rPr>
              <a:t>?</a:t>
            </a:r>
            <a:endParaRPr lang="tr-TR" dirty="0"/>
          </a:p>
        </p:txBody>
      </p:sp>
      <p:sp>
        <p:nvSpPr>
          <p:cNvPr id="3" name="İçerik Yer Tutucusu 2"/>
          <p:cNvSpPr>
            <a:spLocks noGrp="1"/>
          </p:cNvSpPr>
          <p:nvPr>
            <p:ph idx="1"/>
          </p:nvPr>
        </p:nvSpPr>
        <p:spPr>
          <a:xfrm>
            <a:off x="457200" y="1844825"/>
            <a:ext cx="8229600" cy="3888432"/>
          </a:xfrm>
        </p:spPr>
        <p:txBody>
          <a:bodyPr>
            <a:normAutofit/>
          </a:bodyPr>
          <a:lstStyle/>
          <a:p>
            <a:pPr marL="0" indent="0" algn="just">
              <a:buNone/>
            </a:pPr>
            <a:r>
              <a:rPr lang="tr-TR" dirty="0" smtClean="0">
                <a:solidFill>
                  <a:srgbClr val="000000"/>
                </a:solidFill>
                <a:latin typeface="+mj-lt"/>
              </a:rPr>
              <a:t>Bir </a:t>
            </a:r>
            <a:r>
              <a:rPr lang="tr-TR" dirty="0">
                <a:solidFill>
                  <a:srgbClr val="000000"/>
                </a:solidFill>
                <a:latin typeface="+mj-lt"/>
              </a:rPr>
              <a:t>online içeriğin sadece DOI numarasını bildiğinizde, başka hiç bir web adresini kaydetmek, akılda tutmak zorunda değilsiniz. </a:t>
            </a:r>
            <a:endParaRPr lang="tr-TR" dirty="0" smtClean="0">
              <a:solidFill>
                <a:srgbClr val="000000"/>
              </a:solidFill>
              <a:latin typeface="+mj-lt"/>
            </a:endParaRPr>
          </a:p>
          <a:p>
            <a:pPr marL="0" indent="0" algn="just">
              <a:buNone/>
            </a:pPr>
            <a:endParaRPr lang="tr-TR" dirty="0">
              <a:solidFill>
                <a:srgbClr val="000000"/>
              </a:solidFill>
              <a:latin typeface="+mj-lt"/>
            </a:endParaRPr>
          </a:p>
          <a:p>
            <a:pPr marL="0" indent="0" algn="just">
              <a:buNone/>
            </a:pPr>
            <a:r>
              <a:rPr lang="tr-TR" dirty="0" smtClean="0">
                <a:solidFill>
                  <a:srgbClr val="000000"/>
                </a:solidFill>
                <a:latin typeface="+mj-lt"/>
              </a:rPr>
              <a:t>Ayrıca </a:t>
            </a:r>
            <a:r>
              <a:rPr lang="tr-TR" dirty="0">
                <a:solidFill>
                  <a:srgbClr val="000000"/>
                </a:solidFill>
                <a:latin typeface="+mj-lt"/>
              </a:rPr>
              <a:t>DOI kullanan diğer makalelerde, referanslar kısmında sizin DOI numaranız yer alacağından atıf (</a:t>
            </a:r>
            <a:r>
              <a:rPr lang="tr-TR" dirty="0" err="1">
                <a:solidFill>
                  <a:srgbClr val="000000"/>
                </a:solidFill>
                <a:latin typeface="+mj-lt"/>
              </a:rPr>
              <a:t>citation</a:t>
            </a:r>
            <a:r>
              <a:rPr lang="tr-TR" dirty="0">
                <a:solidFill>
                  <a:srgbClr val="000000"/>
                </a:solidFill>
                <a:latin typeface="+mj-lt"/>
              </a:rPr>
              <a:t>) hesaplaması </a:t>
            </a:r>
            <a:r>
              <a:rPr lang="tr-TR" dirty="0" smtClean="0">
                <a:solidFill>
                  <a:srgbClr val="000000"/>
                </a:solidFill>
                <a:latin typeface="+mj-lt"/>
              </a:rPr>
              <a:t>kolaydır.</a:t>
            </a:r>
            <a:endParaRPr lang="tr-TR" dirty="0">
              <a:solidFill>
                <a:srgbClr val="000000"/>
              </a:solidFill>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112</a:t>
            </a:fld>
            <a:endParaRPr lang="tr-TR"/>
          </a:p>
        </p:txBody>
      </p:sp>
    </p:spTree>
    <p:extLst>
      <p:ext uri="{BB962C8B-B14F-4D97-AF65-F5344CB8AC3E}">
        <p14:creationId xmlns:p14="http://schemas.microsoft.com/office/powerpoint/2010/main" val="33058883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solidFill>
                  <a:srgbClr val="1A1919"/>
                </a:solidFill>
              </a:rPr>
              <a:t>ORCID </a:t>
            </a:r>
            <a:r>
              <a:rPr lang="tr-TR" sz="3600" b="1" dirty="0" smtClean="0">
                <a:solidFill>
                  <a:srgbClr val="1A1919"/>
                </a:solidFill>
              </a:rPr>
              <a:t>Bilimsel Araştırmacı Sistemi</a:t>
            </a:r>
            <a:endParaRPr lang="tr-TR" sz="3600" dirty="0"/>
          </a:p>
        </p:txBody>
      </p:sp>
      <p:sp>
        <p:nvSpPr>
          <p:cNvPr id="3" name="İçerik Yer Tutucusu 2"/>
          <p:cNvSpPr>
            <a:spLocks noGrp="1"/>
          </p:cNvSpPr>
          <p:nvPr>
            <p:ph idx="1"/>
          </p:nvPr>
        </p:nvSpPr>
        <p:spPr/>
        <p:txBody>
          <a:bodyPr>
            <a:normAutofit/>
          </a:bodyPr>
          <a:lstStyle/>
          <a:p>
            <a:pPr marL="0" indent="0" algn="just">
              <a:buNone/>
            </a:pPr>
            <a:r>
              <a:rPr lang="tr-TR" sz="2800" dirty="0" smtClean="0">
                <a:solidFill>
                  <a:srgbClr val="222222"/>
                </a:solidFill>
                <a:latin typeface="+mj-lt"/>
              </a:rPr>
              <a:t>Araştırmacı</a:t>
            </a:r>
            <a:r>
              <a:rPr lang="tr-TR" sz="2800" dirty="0">
                <a:solidFill>
                  <a:srgbClr val="222222"/>
                </a:solidFill>
                <a:latin typeface="+mj-lt"/>
              </a:rPr>
              <a:t>, bilim insanı ve akademisyenlerin </a:t>
            </a:r>
            <a:r>
              <a:rPr lang="tr-TR" sz="2800" dirty="0" smtClean="0">
                <a:solidFill>
                  <a:srgbClr val="222222"/>
                </a:solidFill>
                <a:latin typeface="+mj-lt"/>
              </a:rPr>
              <a:t>araştırmacı </a:t>
            </a:r>
            <a:r>
              <a:rPr lang="tr-TR" sz="2800" b="1" dirty="0">
                <a:solidFill>
                  <a:srgbClr val="FF0000"/>
                </a:solidFill>
                <a:latin typeface="+mj-lt"/>
              </a:rPr>
              <a:t>kimlik </a:t>
            </a:r>
            <a:r>
              <a:rPr lang="tr-TR" sz="2800" b="1" dirty="0" smtClean="0">
                <a:solidFill>
                  <a:srgbClr val="FF0000"/>
                </a:solidFill>
                <a:latin typeface="+mj-lt"/>
              </a:rPr>
              <a:t>numarası </a:t>
            </a:r>
            <a:r>
              <a:rPr lang="tr-TR" sz="2800" dirty="0" err="1" smtClean="0">
                <a:solidFill>
                  <a:srgbClr val="222222"/>
                </a:solidFill>
                <a:latin typeface="+mj-lt"/>
              </a:rPr>
              <a:t>dır</a:t>
            </a:r>
            <a:r>
              <a:rPr lang="tr-TR" sz="2800" dirty="0">
                <a:solidFill>
                  <a:srgbClr val="222222"/>
                </a:solidFill>
                <a:latin typeface="+mj-lt"/>
              </a:rPr>
              <a:t>.</a:t>
            </a:r>
            <a:endParaRPr lang="tr-TR" sz="2800"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113</a:t>
            </a:fld>
            <a:endParaRPr lang="tr-T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79" t="9476" r="15556" b="24116"/>
          <a:stretch/>
        </p:blipFill>
        <p:spPr bwMode="auto">
          <a:xfrm>
            <a:off x="899592" y="2613751"/>
            <a:ext cx="6624736" cy="401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3932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412776"/>
            <a:ext cx="8229600" cy="4713387"/>
          </a:xfrm>
        </p:spPr>
        <p:txBody>
          <a:bodyPr>
            <a:normAutofit fontScale="85000" lnSpcReduction="20000"/>
          </a:bodyPr>
          <a:lstStyle/>
          <a:p>
            <a:pPr marL="0" indent="0" algn="just">
              <a:buNone/>
            </a:pPr>
            <a:r>
              <a:rPr lang="tr-TR" b="1" dirty="0" smtClean="0">
                <a:solidFill>
                  <a:srgbClr val="252525"/>
                </a:solidFill>
                <a:latin typeface="+mj-lt"/>
              </a:rPr>
              <a:t>Web </a:t>
            </a:r>
            <a:r>
              <a:rPr lang="tr-TR" b="1" dirty="0">
                <a:solidFill>
                  <a:srgbClr val="252525"/>
                </a:solidFill>
                <a:latin typeface="+mj-lt"/>
              </a:rPr>
              <a:t>Adresi: </a:t>
            </a:r>
            <a:r>
              <a:rPr lang="tr-TR" dirty="0">
                <a:solidFill>
                  <a:srgbClr val="252525"/>
                </a:solidFill>
                <a:latin typeface="+mj-lt"/>
              </a:rPr>
              <a:t> </a:t>
            </a:r>
            <a:r>
              <a:rPr lang="tr-TR" dirty="0">
                <a:solidFill>
                  <a:srgbClr val="A55858"/>
                </a:solidFill>
                <a:latin typeface="+mj-lt"/>
                <a:hlinkClick r:id="rId3"/>
              </a:rPr>
              <a:t>dergipark.gov.tr</a:t>
            </a:r>
            <a:endParaRPr lang="tr-TR" dirty="0">
              <a:solidFill>
                <a:srgbClr val="252525"/>
              </a:solidFill>
              <a:latin typeface="+mj-lt"/>
            </a:endParaRPr>
          </a:p>
          <a:p>
            <a:pPr marL="0" indent="0" algn="just">
              <a:buNone/>
            </a:pPr>
            <a:endParaRPr lang="tr-TR" sz="1300" b="1" dirty="0" smtClean="0">
              <a:solidFill>
                <a:srgbClr val="212529"/>
              </a:solidFill>
              <a:latin typeface="+mj-lt"/>
            </a:endParaRPr>
          </a:p>
          <a:p>
            <a:pPr marL="0" indent="0" algn="just">
              <a:buNone/>
            </a:pPr>
            <a:r>
              <a:rPr lang="tr-TR" b="1" dirty="0" smtClean="0">
                <a:solidFill>
                  <a:srgbClr val="212529"/>
                </a:solidFill>
                <a:latin typeface="+mj-lt"/>
              </a:rPr>
              <a:t>Amaç</a:t>
            </a:r>
            <a:endParaRPr lang="tr-TR" dirty="0">
              <a:solidFill>
                <a:srgbClr val="212529"/>
              </a:solidFill>
              <a:latin typeface="+mj-lt"/>
            </a:endParaRPr>
          </a:p>
          <a:p>
            <a:pPr marL="0" indent="0" algn="just">
              <a:buNone/>
            </a:pPr>
            <a:r>
              <a:rPr lang="tr-TR" dirty="0">
                <a:solidFill>
                  <a:srgbClr val="252525"/>
                </a:solidFill>
                <a:latin typeface="+mj-lt"/>
              </a:rPr>
              <a:t>Akademik süreli yayıncılığın, Türkiye'de kaliteli ve standartlara uygun olarak gelişmesini sağlamak,</a:t>
            </a:r>
          </a:p>
          <a:p>
            <a:pPr marL="0" indent="0" algn="just">
              <a:buNone/>
            </a:pPr>
            <a:endParaRPr lang="tr-TR" sz="1300" dirty="0" smtClean="0">
              <a:solidFill>
                <a:srgbClr val="252525"/>
              </a:solidFill>
              <a:latin typeface="+mj-lt"/>
            </a:endParaRPr>
          </a:p>
          <a:p>
            <a:pPr marL="0" indent="0" algn="just">
              <a:buNone/>
            </a:pPr>
            <a:r>
              <a:rPr lang="tr-TR" dirty="0" smtClean="0">
                <a:solidFill>
                  <a:srgbClr val="252525"/>
                </a:solidFill>
                <a:latin typeface="+mj-lt"/>
              </a:rPr>
              <a:t>Ulusal </a:t>
            </a:r>
            <a:r>
              <a:rPr lang="tr-TR" dirty="0">
                <a:solidFill>
                  <a:srgbClr val="252525"/>
                </a:solidFill>
                <a:latin typeface="+mj-lt"/>
              </a:rPr>
              <a:t>akademik dergilerin tüm dünyada görünürlüğü ve kullanımını artırmak,</a:t>
            </a:r>
          </a:p>
          <a:p>
            <a:pPr marL="0" indent="0" algn="just">
              <a:buNone/>
            </a:pPr>
            <a:endParaRPr lang="tr-TR" sz="1300" dirty="0" smtClean="0">
              <a:solidFill>
                <a:srgbClr val="252525"/>
              </a:solidFill>
              <a:latin typeface="+mj-lt"/>
            </a:endParaRPr>
          </a:p>
          <a:p>
            <a:pPr marL="0" indent="0" algn="just">
              <a:buNone/>
            </a:pPr>
            <a:r>
              <a:rPr lang="tr-TR" dirty="0" smtClean="0">
                <a:solidFill>
                  <a:srgbClr val="252525"/>
                </a:solidFill>
                <a:latin typeface="+mj-lt"/>
              </a:rPr>
              <a:t>Dergilerin </a:t>
            </a:r>
            <a:r>
              <a:rPr lang="tr-TR" dirty="0">
                <a:solidFill>
                  <a:srgbClr val="252525"/>
                </a:solidFill>
                <a:latin typeface="+mj-lt"/>
              </a:rPr>
              <a:t>elektronik ortamda yönetilmesini sağlayan bir sistemin yaygın ve ileri düzeyde kullanımını sağlamak</a:t>
            </a:r>
          </a:p>
          <a:p>
            <a:pPr marL="0" indent="0" algn="just">
              <a:buNone/>
            </a:pPr>
            <a:endParaRPr lang="tr-TR" sz="1300" dirty="0" smtClean="0">
              <a:solidFill>
                <a:srgbClr val="252525"/>
              </a:solidFill>
              <a:latin typeface="+mj-lt"/>
            </a:endParaRPr>
          </a:p>
          <a:p>
            <a:pPr marL="0" indent="0" algn="just">
              <a:buNone/>
            </a:pPr>
            <a:r>
              <a:rPr lang="tr-TR" dirty="0" smtClean="0">
                <a:solidFill>
                  <a:srgbClr val="252525"/>
                </a:solidFill>
                <a:latin typeface="+mj-lt"/>
              </a:rPr>
              <a:t>TR </a:t>
            </a:r>
            <a:r>
              <a:rPr lang="tr-TR" dirty="0">
                <a:solidFill>
                  <a:srgbClr val="252525"/>
                </a:solidFill>
                <a:latin typeface="+mj-lt"/>
              </a:rPr>
              <a:t>Dizin ve Ulusal Atıf Dizini için ölçülebilir temiz veri sağlamak.</a:t>
            </a:r>
          </a:p>
          <a:p>
            <a:endParaRPr lang="tr-TR"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114</a:t>
            </a:fld>
            <a:endParaRPr lang="tr-TR"/>
          </a:p>
        </p:txBody>
      </p:sp>
      <p:sp>
        <p:nvSpPr>
          <p:cNvPr id="6" name="AutoShape 2" descr="dergipark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4" descr="dergipark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6" descr="dergipark ile ilgili gÃ¶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AutoShape 8" descr="dergipark ile ilgili gÃ¶rsel sonucu"/>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AutoShape 10" descr="dergipark ile ilgili gÃ¶rsel sonucu"/>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84" name="Picture 12" descr="dergipark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10664" t="2288" r="11201" b="31475"/>
          <a:stretch/>
        </p:blipFill>
        <p:spPr bwMode="auto">
          <a:xfrm>
            <a:off x="2339752" y="312738"/>
            <a:ext cx="3605549" cy="10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229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H-</a:t>
            </a:r>
            <a:r>
              <a:rPr lang="tr-TR" dirty="0"/>
              <a:t>I</a:t>
            </a:r>
            <a:r>
              <a:rPr lang="tr-TR" dirty="0" smtClean="0"/>
              <a:t>NDEX</a:t>
            </a:r>
            <a:endParaRPr lang="tr-TR" dirty="0"/>
          </a:p>
        </p:txBody>
      </p:sp>
      <p:sp>
        <p:nvSpPr>
          <p:cNvPr id="3" name="İçerik Yer Tutucusu 2"/>
          <p:cNvSpPr>
            <a:spLocks noGrp="1"/>
          </p:cNvSpPr>
          <p:nvPr>
            <p:ph idx="1"/>
          </p:nvPr>
        </p:nvSpPr>
        <p:spPr/>
        <p:txBody>
          <a:bodyPr/>
          <a:lstStyle/>
          <a:p>
            <a:pPr marL="1714500" lvl="4" indent="0">
              <a:buNone/>
            </a:pPr>
            <a:r>
              <a:rPr lang="tr-TR" sz="2800" dirty="0" smtClean="0">
                <a:solidFill>
                  <a:srgbClr val="FF0000"/>
                </a:solidFill>
              </a:rPr>
              <a:t>Performans</a:t>
            </a:r>
          </a:p>
          <a:p>
            <a:pPr marL="1714500" lvl="4" indent="0">
              <a:buNone/>
            </a:pPr>
            <a:r>
              <a:rPr lang="tr-TR" sz="2800" dirty="0" smtClean="0">
                <a:solidFill>
                  <a:srgbClr val="FF0000"/>
                </a:solidFill>
              </a:rPr>
              <a:t>Bilimsel üretkenlik</a:t>
            </a:r>
          </a:p>
          <a:p>
            <a:pPr marL="1714500" lvl="4" indent="0">
              <a:buNone/>
            </a:pPr>
            <a:r>
              <a:rPr lang="tr-TR" sz="2800" dirty="0" smtClean="0">
                <a:solidFill>
                  <a:srgbClr val="FF0000"/>
                </a:solidFill>
              </a:rPr>
              <a:t>Ölçme</a:t>
            </a:r>
          </a:p>
          <a:p>
            <a:pPr marL="0" indent="0">
              <a:buNone/>
            </a:pPr>
            <a:endParaRPr lang="tr-TR" dirty="0"/>
          </a:p>
          <a:p>
            <a:pPr marL="0" indent="0" algn="just">
              <a:buNone/>
            </a:pPr>
            <a:r>
              <a:rPr lang="tr-TR" dirty="0" smtClean="0"/>
              <a:t>En az h sayıda atıf alan, h sayıda yayının olması anlamı taşır.</a:t>
            </a:r>
          </a:p>
          <a:p>
            <a:pPr marL="0" indent="0">
              <a:buNone/>
            </a:pPr>
            <a:r>
              <a:rPr lang="tr-TR" b="1" dirty="0" smtClean="0">
                <a:solidFill>
                  <a:srgbClr val="FF0000"/>
                </a:solidFill>
              </a:rPr>
              <a:t>H-indeksi 10 </a:t>
            </a:r>
            <a:r>
              <a:rPr lang="tr-TR" dirty="0" smtClean="0"/>
              <a:t>olan bir akademisyenin, </a:t>
            </a:r>
            <a:r>
              <a:rPr lang="tr-TR" dirty="0" smtClean="0">
                <a:solidFill>
                  <a:srgbClr val="FF0000"/>
                </a:solidFill>
              </a:rPr>
              <a:t>10 tane en az 10 atıf alan yayını</a:t>
            </a:r>
            <a:r>
              <a:rPr lang="tr-TR" dirty="0" smtClean="0"/>
              <a:t> var anlamına gelir.</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115</a:t>
            </a:fld>
            <a:endParaRPr lang="tr-TR"/>
          </a:p>
        </p:txBody>
      </p:sp>
    </p:spTree>
    <p:extLst>
      <p:ext uri="{BB962C8B-B14F-4D97-AF65-F5344CB8AC3E}">
        <p14:creationId xmlns:p14="http://schemas.microsoft.com/office/powerpoint/2010/main" val="34183459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H-INDEX</a:t>
            </a:r>
          </a:p>
        </p:txBody>
      </p:sp>
      <p:sp>
        <p:nvSpPr>
          <p:cNvPr id="3" name="İçerik Yer Tutucusu 2"/>
          <p:cNvSpPr>
            <a:spLocks noGrp="1"/>
          </p:cNvSpPr>
          <p:nvPr>
            <p:ph idx="1"/>
          </p:nvPr>
        </p:nvSpPr>
        <p:spPr/>
        <p:txBody>
          <a:bodyPr/>
          <a:lstStyle/>
          <a:p>
            <a:pPr marL="0" indent="0">
              <a:buNone/>
            </a:pPr>
            <a:r>
              <a:rPr lang="tr-TR" dirty="0" smtClean="0">
                <a:solidFill>
                  <a:srgbClr val="FF0000"/>
                </a:solidFill>
              </a:rPr>
              <a:t>H-indeksini 1 puan artırmak için;</a:t>
            </a:r>
          </a:p>
          <a:p>
            <a:pPr marL="0" indent="0">
              <a:buNone/>
            </a:pPr>
            <a:endParaRPr lang="tr-TR" dirty="0"/>
          </a:p>
          <a:p>
            <a:pPr marL="0" indent="0" algn="just">
              <a:buNone/>
            </a:pPr>
            <a:r>
              <a:rPr lang="tr-TR" dirty="0" smtClean="0"/>
              <a:t>Örneğin 5’ten 6’ ya çıkması için hem ilk beşte yer alan yayınların atıf sayısının 6 ve üzerine çıkması, hem de ilk beşte yer almayan başka bir çalışmasının en az  6 atıf alması gerekir.</a:t>
            </a:r>
          </a:p>
        </p:txBody>
      </p:sp>
      <p:sp>
        <p:nvSpPr>
          <p:cNvPr id="4" name="Slayt Numarası Yer Tutucusu 3"/>
          <p:cNvSpPr>
            <a:spLocks noGrp="1"/>
          </p:cNvSpPr>
          <p:nvPr>
            <p:ph type="sldNum" sz="quarter" idx="12"/>
          </p:nvPr>
        </p:nvSpPr>
        <p:spPr/>
        <p:txBody>
          <a:bodyPr/>
          <a:lstStyle/>
          <a:p>
            <a:fld id="{1076DA70-7368-4227-BD4A-24FC0CBF7FC2}" type="slidenum">
              <a:rPr lang="tr-TR" smtClean="0"/>
              <a:t>116</a:t>
            </a:fld>
            <a:endParaRPr lang="tr-TR"/>
          </a:p>
        </p:txBody>
      </p:sp>
    </p:spTree>
    <p:extLst>
      <p:ext uri="{BB962C8B-B14F-4D97-AF65-F5344CB8AC3E}">
        <p14:creationId xmlns:p14="http://schemas.microsoft.com/office/powerpoint/2010/main" val="21740414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H-INDEX eksik yönleri</a:t>
            </a:r>
            <a:endParaRPr lang="tr-TR" dirty="0"/>
          </a:p>
        </p:txBody>
      </p:sp>
      <p:sp>
        <p:nvSpPr>
          <p:cNvPr id="3" name="İçerik Yer Tutucusu 2"/>
          <p:cNvSpPr>
            <a:spLocks noGrp="1"/>
          </p:cNvSpPr>
          <p:nvPr>
            <p:ph idx="1"/>
          </p:nvPr>
        </p:nvSpPr>
        <p:spPr/>
        <p:txBody>
          <a:bodyPr/>
          <a:lstStyle/>
          <a:p>
            <a:pPr marL="0" indent="0">
              <a:buNone/>
            </a:pPr>
            <a:r>
              <a:rPr lang="tr-TR" dirty="0" smtClean="0"/>
              <a:t>Eş zamanlı yayın ve atıf sayısının artmasıdır,</a:t>
            </a:r>
          </a:p>
          <a:p>
            <a:pPr marL="0" indent="0" algn="just">
              <a:buNone/>
            </a:pPr>
            <a:r>
              <a:rPr lang="tr-TR" dirty="0" smtClean="0"/>
              <a:t>Farklı </a:t>
            </a:r>
            <a:r>
              <a:rPr lang="tr-TR" i="1" dirty="0" smtClean="0"/>
              <a:t>disiplinlerde</a:t>
            </a:r>
            <a:r>
              <a:rPr lang="tr-TR" dirty="0" smtClean="0"/>
              <a:t> yer alan akademisyenlerin karşılaştırılmasında kullanılmamalıdır.</a:t>
            </a:r>
          </a:p>
          <a:p>
            <a:pPr marL="0" indent="0" algn="just">
              <a:buNone/>
            </a:pPr>
            <a:r>
              <a:rPr lang="tr-TR" dirty="0" smtClean="0"/>
              <a:t>Genç akademisyenler ile kıdemli olanları </a:t>
            </a:r>
            <a:r>
              <a:rPr lang="tr-TR" smtClean="0"/>
              <a:t>karşılaştırmak için </a:t>
            </a:r>
            <a:r>
              <a:rPr lang="tr-TR" dirty="0" smtClean="0"/>
              <a:t>uygun değildir.</a:t>
            </a:r>
          </a:p>
          <a:p>
            <a:pPr marL="0" indent="0" algn="just">
              <a:buNone/>
            </a:pPr>
            <a:r>
              <a:rPr lang="tr-TR" dirty="0" smtClean="0"/>
              <a:t>Çok atıf alan yayınları yansıtmaz.</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117</a:t>
            </a:fld>
            <a:endParaRPr lang="tr-TR"/>
          </a:p>
        </p:txBody>
      </p:sp>
    </p:spTree>
    <p:extLst>
      <p:ext uri="{BB962C8B-B14F-4D97-AF65-F5344CB8AC3E}">
        <p14:creationId xmlns:p14="http://schemas.microsoft.com/office/powerpoint/2010/main" val="34827755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Yeni Index’ </a:t>
            </a:r>
            <a:r>
              <a:rPr lang="tr-TR" dirty="0" err="1" smtClean="0"/>
              <a:t>ler</a:t>
            </a:r>
            <a:endParaRPr lang="tr-TR" dirty="0"/>
          </a:p>
        </p:txBody>
      </p:sp>
      <p:sp>
        <p:nvSpPr>
          <p:cNvPr id="3" name="İçerik Yer Tutucusu 2"/>
          <p:cNvSpPr>
            <a:spLocks noGrp="1"/>
          </p:cNvSpPr>
          <p:nvPr>
            <p:ph idx="1"/>
          </p:nvPr>
        </p:nvSpPr>
        <p:spPr/>
        <p:txBody>
          <a:bodyPr/>
          <a:lstStyle/>
          <a:p>
            <a:pPr marL="0" indent="0">
              <a:buNone/>
            </a:pPr>
            <a:r>
              <a:rPr lang="tr-TR" dirty="0" smtClean="0"/>
              <a:t>g-indeks</a:t>
            </a:r>
          </a:p>
          <a:p>
            <a:pPr marL="0" indent="0">
              <a:buNone/>
            </a:pPr>
            <a:endParaRPr lang="tr-TR" dirty="0"/>
          </a:p>
          <a:p>
            <a:pPr marL="0" indent="0">
              <a:buNone/>
            </a:pPr>
            <a:r>
              <a:rPr lang="tr-TR" dirty="0" err="1" smtClean="0"/>
              <a:t>Altmetric</a:t>
            </a:r>
            <a:r>
              <a:rPr lang="tr-TR" smtClean="0"/>
              <a:t> atıf sistemi</a:t>
            </a:r>
            <a:endParaRPr lang="tr-TR"/>
          </a:p>
        </p:txBody>
      </p:sp>
      <p:sp>
        <p:nvSpPr>
          <p:cNvPr id="4" name="Slayt Numarası Yer Tutucusu 3"/>
          <p:cNvSpPr>
            <a:spLocks noGrp="1"/>
          </p:cNvSpPr>
          <p:nvPr>
            <p:ph type="sldNum" sz="quarter" idx="12"/>
          </p:nvPr>
        </p:nvSpPr>
        <p:spPr/>
        <p:txBody>
          <a:bodyPr/>
          <a:lstStyle/>
          <a:p>
            <a:fld id="{1076DA70-7368-4227-BD4A-24FC0CBF7FC2}" type="slidenum">
              <a:rPr lang="tr-TR" smtClean="0"/>
              <a:t>118</a:t>
            </a:fld>
            <a:endParaRPr lang="tr-TR"/>
          </a:p>
        </p:txBody>
      </p:sp>
    </p:spTree>
    <p:extLst>
      <p:ext uri="{BB962C8B-B14F-4D97-AF65-F5344CB8AC3E}">
        <p14:creationId xmlns:p14="http://schemas.microsoft.com/office/powerpoint/2010/main" val="4664179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64704"/>
            <a:ext cx="8229600" cy="4680520"/>
          </a:xfrm>
        </p:spPr>
        <p:txBody>
          <a:bodyPr>
            <a:normAutofit/>
          </a:bodyPr>
          <a:lstStyle/>
          <a:p>
            <a:r>
              <a:rPr lang="tr-TR" sz="3600" b="1" dirty="0" smtClean="0">
                <a:solidFill>
                  <a:srgbClr val="FF0000"/>
                </a:solidFill>
              </a:rPr>
              <a:t>Derginin Çeyreklik ve Yüzdelik Değerleri</a:t>
            </a:r>
            <a:r>
              <a:rPr lang="tr-TR" sz="3600" b="1" i="1" dirty="0" smtClean="0"/>
              <a:t> </a:t>
            </a:r>
            <a:br>
              <a:rPr lang="tr-TR" sz="3600" b="1" i="1" dirty="0" smtClean="0"/>
            </a:br>
            <a:r>
              <a:rPr lang="tr-TR" sz="3600" dirty="0" smtClean="0"/>
              <a:t>(</a:t>
            </a:r>
            <a:r>
              <a:rPr lang="tr-TR" sz="3600" dirty="0" err="1"/>
              <a:t>journal</a:t>
            </a:r>
            <a:r>
              <a:rPr lang="tr-TR" sz="3600" dirty="0"/>
              <a:t> </a:t>
            </a:r>
            <a:r>
              <a:rPr lang="tr-TR" sz="3600" dirty="0" err="1"/>
              <a:t>quartile</a:t>
            </a:r>
            <a:r>
              <a:rPr lang="tr-TR" sz="3600" dirty="0"/>
              <a:t> </a:t>
            </a:r>
            <a:r>
              <a:rPr lang="tr-TR" sz="3600" dirty="0" err="1"/>
              <a:t>and</a:t>
            </a:r>
            <a:r>
              <a:rPr lang="tr-TR" sz="3600" dirty="0"/>
              <a:t> </a:t>
            </a:r>
            <a:r>
              <a:rPr lang="tr-TR" sz="3600" dirty="0" err="1"/>
              <a:t>percentile</a:t>
            </a:r>
            <a:r>
              <a:rPr lang="tr-TR" sz="3600" dirty="0"/>
              <a:t> </a:t>
            </a:r>
            <a:r>
              <a:rPr lang="tr-TR" sz="3600" dirty="0" err="1"/>
              <a:t>scores</a:t>
            </a:r>
            <a:r>
              <a:rPr lang="tr-TR" sz="3600" dirty="0" smtClean="0"/>
              <a:t>)</a:t>
            </a:r>
            <a:br>
              <a:rPr lang="tr-TR" sz="3600" dirty="0" smtClean="0"/>
            </a:br>
            <a:r>
              <a:rPr lang="tr-TR" sz="3600" dirty="0" smtClean="0"/>
              <a:t/>
            </a:r>
            <a:br>
              <a:rPr lang="tr-TR" sz="3600" dirty="0" smtClean="0"/>
            </a:br>
            <a:r>
              <a:rPr lang="tr-TR" sz="3600" dirty="0" smtClean="0"/>
              <a:t>Q1,  Q2,  Q3,  Q4 SC0RES</a:t>
            </a:r>
            <a:endParaRPr lang="tr-TR" sz="36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119</a:t>
            </a:fld>
            <a:endParaRPr lang="tr-TR"/>
          </a:p>
        </p:txBody>
      </p:sp>
    </p:spTree>
    <p:extLst>
      <p:ext uri="{BB962C8B-B14F-4D97-AF65-F5344CB8AC3E}">
        <p14:creationId xmlns:p14="http://schemas.microsoft.com/office/powerpoint/2010/main" val="214788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81" t="30645" r="47845" b="16868"/>
          <a:stretch/>
        </p:blipFill>
        <p:spPr bwMode="auto">
          <a:xfrm>
            <a:off x="-10" y="0"/>
            <a:ext cx="9214837"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12</a:t>
            </a:fld>
            <a:endParaRPr lang="tr-TR"/>
          </a:p>
        </p:txBody>
      </p:sp>
    </p:spTree>
    <p:extLst>
      <p:ext uri="{BB962C8B-B14F-4D97-AF65-F5344CB8AC3E}">
        <p14:creationId xmlns:p14="http://schemas.microsoft.com/office/powerpoint/2010/main" val="33934964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i="1" dirty="0"/>
              <a:t>Derginin çeyreklik ve yüzdelik değerleri</a:t>
            </a:r>
            <a:endParaRPr lang="tr-TR" sz="3200" dirty="0"/>
          </a:p>
        </p:txBody>
      </p:sp>
      <p:sp>
        <p:nvSpPr>
          <p:cNvPr id="3" name="İçerik Yer Tutucusu 2"/>
          <p:cNvSpPr>
            <a:spLocks noGrp="1"/>
          </p:cNvSpPr>
          <p:nvPr>
            <p:ph idx="1"/>
          </p:nvPr>
        </p:nvSpPr>
        <p:spPr/>
        <p:txBody>
          <a:bodyPr>
            <a:normAutofit/>
          </a:bodyPr>
          <a:lstStyle/>
          <a:p>
            <a:pPr marL="0" indent="0" algn="just">
              <a:buNone/>
            </a:pPr>
            <a:r>
              <a:rPr lang="tr-TR" dirty="0" smtClean="0"/>
              <a:t>Bir </a:t>
            </a:r>
            <a:r>
              <a:rPr lang="tr-TR" dirty="0"/>
              <a:t>derginin etki faktörüne göre aynı konudaki dergiler arasındaki yerini gösterir</a:t>
            </a:r>
            <a:r>
              <a:rPr lang="tr-TR" dirty="0" smtClean="0"/>
              <a:t>.</a:t>
            </a:r>
          </a:p>
          <a:p>
            <a:pPr marL="0" indent="0" algn="just">
              <a:buNone/>
            </a:pPr>
            <a:r>
              <a:rPr lang="tr-TR" sz="1000" dirty="0" smtClean="0"/>
              <a:t> </a:t>
            </a:r>
          </a:p>
          <a:p>
            <a:pPr marL="0" indent="0" algn="just">
              <a:buNone/>
            </a:pPr>
            <a:r>
              <a:rPr lang="tr-TR" dirty="0" smtClean="0"/>
              <a:t>Örneğin</a:t>
            </a:r>
            <a:r>
              <a:rPr lang="tr-TR" dirty="0"/>
              <a:t>, belli bir yılda toplam 100 derginin yayımlandığı bir konuda </a:t>
            </a:r>
            <a:r>
              <a:rPr lang="tr-TR" i="1" dirty="0"/>
              <a:t>X </a:t>
            </a:r>
            <a:r>
              <a:rPr lang="tr-TR" dirty="0"/>
              <a:t>dergisi 20. sıradaysa, o zaman </a:t>
            </a:r>
            <a:r>
              <a:rPr lang="tr-TR" i="1" dirty="0"/>
              <a:t>X </a:t>
            </a:r>
            <a:r>
              <a:rPr lang="tr-TR" dirty="0"/>
              <a:t>dergisi o konudaki bütün dergilerin etki faktörlerine göre dağılımında ilk çeyreklik (%25’lik) dilimde yer alır (20/100=0,20).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120</a:t>
            </a:fld>
            <a:endParaRPr lang="tr-TR"/>
          </a:p>
        </p:txBody>
      </p:sp>
    </p:spTree>
    <p:extLst>
      <p:ext uri="{BB962C8B-B14F-4D97-AF65-F5344CB8AC3E}">
        <p14:creationId xmlns:p14="http://schemas.microsoft.com/office/powerpoint/2010/main" val="19140132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i="1" dirty="0"/>
              <a:t>Derginin çeyreklik ve yüzdelik değerleri</a:t>
            </a:r>
            <a:endParaRPr lang="tr-TR" sz="3200" dirty="0"/>
          </a:p>
        </p:txBody>
      </p:sp>
      <p:sp>
        <p:nvSpPr>
          <p:cNvPr id="3" name="İçerik Yer Tutucusu 2"/>
          <p:cNvSpPr>
            <a:spLocks noGrp="1"/>
          </p:cNvSpPr>
          <p:nvPr>
            <p:ph idx="1"/>
          </p:nvPr>
        </p:nvSpPr>
        <p:spPr>
          <a:xfrm>
            <a:off x="457200" y="1916832"/>
            <a:ext cx="8229600" cy="4209331"/>
          </a:xfrm>
        </p:spPr>
        <p:txBody>
          <a:bodyPr>
            <a:normAutofit/>
          </a:bodyPr>
          <a:lstStyle/>
          <a:p>
            <a:pPr marL="0" indent="0" algn="just">
              <a:buNone/>
            </a:pPr>
            <a:r>
              <a:rPr lang="tr-TR" dirty="0" smtClean="0"/>
              <a:t>İlk çeyreklik </a:t>
            </a:r>
            <a:r>
              <a:rPr lang="tr-TR" dirty="0"/>
              <a:t>dilimde yer alan etki faktörü en yüksek dergiler Q1, orta-üsttekiler Q2 (%25 ile %50 arası), orta-alttakiler Q3 (%50 ile %75 arası) ve en alttaki etki faktörü en düşük dilimdeki dergiler Q4 (%75 ile %100 arası) olarak adlandırılır.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121</a:t>
            </a:fld>
            <a:endParaRPr lang="tr-TR"/>
          </a:p>
        </p:txBody>
      </p:sp>
    </p:spTree>
    <p:extLst>
      <p:ext uri="{BB962C8B-B14F-4D97-AF65-F5344CB8AC3E}">
        <p14:creationId xmlns:p14="http://schemas.microsoft.com/office/powerpoint/2010/main" val="32252685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36912"/>
            <a:ext cx="8229600" cy="1143000"/>
          </a:xfrm>
        </p:spPr>
        <p:txBody>
          <a:bodyPr/>
          <a:lstStyle/>
          <a:p>
            <a:r>
              <a:rPr lang="tr-TR" b="1" dirty="0" smtClean="0"/>
              <a:t>HİPOTEZE DOĞRU!!!</a:t>
            </a:r>
            <a:endParaRPr lang="tr-TR" b="1" dirty="0"/>
          </a:p>
        </p:txBody>
      </p:sp>
      <p:sp>
        <p:nvSpPr>
          <p:cNvPr id="4" name="Sağ Ok 3"/>
          <p:cNvSpPr/>
          <p:nvPr/>
        </p:nvSpPr>
        <p:spPr>
          <a:xfrm>
            <a:off x="7092280" y="5445224"/>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5652120" y="5445224"/>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ayt Numarası Yer Tutucusu 2"/>
          <p:cNvSpPr>
            <a:spLocks noGrp="1"/>
          </p:cNvSpPr>
          <p:nvPr>
            <p:ph type="sldNum" sz="quarter" idx="12"/>
          </p:nvPr>
        </p:nvSpPr>
        <p:spPr/>
        <p:txBody>
          <a:bodyPr/>
          <a:lstStyle/>
          <a:p>
            <a:fld id="{1076DA70-7368-4227-BD4A-24FC0CBF7FC2}" type="slidenum">
              <a:rPr lang="tr-TR" smtClean="0"/>
              <a:t>122</a:t>
            </a:fld>
            <a:endParaRPr lang="tr-TR"/>
          </a:p>
        </p:txBody>
      </p:sp>
      <p:sp>
        <p:nvSpPr>
          <p:cNvPr id="6" name="AutoShape 2" descr="dergipark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77568277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420888"/>
            <a:ext cx="8229600" cy="1143000"/>
          </a:xfrm>
        </p:spPr>
        <p:txBody>
          <a:bodyPr>
            <a:normAutofit/>
          </a:bodyPr>
          <a:lstStyle/>
          <a:p>
            <a:r>
              <a:rPr lang="tr-TR" sz="3200" b="1" dirty="0"/>
              <a:t>VARSAYIM, ÖNERME VE KAVRAM </a:t>
            </a:r>
            <a:endParaRPr lang="tr-TR" sz="3200" dirty="0"/>
          </a:p>
        </p:txBody>
      </p:sp>
      <p:sp>
        <p:nvSpPr>
          <p:cNvPr id="3" name="Slayt Numarası Yer Tutucusu 2"/>
          <p:cNvSpPr>
            <a:spLocks noGrp="1"/>
          </p:cNvSpPr>
          <p:nvPr>
            <p:ph type="sldNum" sz="quarter" idx="12"/>
          </p:nvPr>
        </p:nvSpPr>
        <p:spPr/>
        <p:txBody>
          <a:bodyPr/>
          <a:lstStyle/>
          <a:p>
            <a:fld id="{1076DA70-7368-4227-BD4A-24FC0CBF7FC2}" type="slidenum">
              <a:rPr lang="tr-TR" smtClean="0"/>
              <a:t>123</a:t>
            </a:fld>
            <a:endParaRPr lang="tr-TR"/>
          </a:p>
        </p:txBody>
      </p:sp>
    </p:spTree>
    <p:extLst>
      <p:ext uri="{BB962C8B-B14F-4D97-AF65-F5344CB8AC3E}">
        <p14:creationId xmlns:p14="http://schemas.microsoft.com/office/powerpoint/2010/main" val="40017029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t>Varsayım (</a:t>
            </a:r>
            <a:r>
              <a:rPr lang="tr-TR" sz="3200" b="1" dirty="0" err="1"/>
              <a:t>Sayıltı</a:t>
            </a:r>
            <a:r>
              <a:rPr lang="tr-TR" sz="3200" b="1" dirty="0"/>
              <a:t>) </a:t>
            </a:r>
            <a:endParaRPr lang="tr-TR" sz="3200" dirty="0"/>
          </a:p>
        </p:txBody>
      </p:sp>
      <p:sp>
        <p:nvSpPr>
          <p:cNvPr id="3" name="İçerik Yer Tutucusu 2"/>
          <p:cNvSpPr>
            <a:spLocks noGrp="1"/>
          </p:cNvSpPr>
          <p:nvPr>
            <p:ph idx="1"/>
          </p:nvPr>
        </p:nvSpPr>
        <p:spPr>
          <a:xfrm>
            <a:off x="457200" y="1772816"/>
            <a:ext cx="8229600" cy="4353347"/>
          </a:xfrm>
        </p:spPr>
        <p:txBody>
          <a:bodyPr/>
          <a:lstStyle/>
          <a:p>
            <a:pPr marL="0" indent="0" algn="just">
              <a:buNone/>
            </a:pPr>
            <a:r>
              <a:rPr lang="tr-TR" dirty="0" smtClean="0"/>
              <a:t>Doğru </a:t>
            </a:r>
            <a:r>
              <a:rPr lang="tr-TR" dirty="0"/>
              <a:t>olduğu kabul edilen yargı ve </a:t>
            </a:r>
            <a:r>
              <a:rPr lang="tr-TR" dirty="0" smtClean="0"/>
              <a:t>genellemeler, </a:t>
            </a:r>
          </a:p>
          <a:p>
            <a:pPr marL="0" indent="0" algn="just">
              <a:buNone/>
            </a:pPr>
            <a:endParaRPr lang="tr-TR" dirty="0"/>
          </a:p>
          <a:p>
            <a:pPr marL="0" indent="0" algn="just">
              <a:buNone/>
            </a:pPr>
            <a:r>
              <a:rPr lang="tr-TR" dirty="0" smtClean="0"/>
              <a:t>Şekil </a:t>
            </a:r>
            <a:r>
              <a:rPr lang="tr-TR" dirty="0"/>
              <a:t>ve ifade açısından hipoteze </a:t>
            </a:r>
            <a:r>
              <a:rPr lang="tr-TR" dirty="0" smtClean="0"/>
              <a:t>benzerler, </a:t>
            </a:r>
          </a:p>
          <a:p>
            <a:pPr marL="0" indent="0" algn="just">
              <a:buNone/>
            </a:pPr>
            <a:endParaRPr lang="tr-TR" dirty="0"/>
          </a:p>
          <a:p>
            <a:pPr marL="0" indent="0" algn="just">
              <a:buNone/>
            </a:pPr>
            <a:r>
              <a:rPr lang="tr-TR" dirty="0" smtClean="0"/>
              <a:t>Sınanmak </a:t>
            </a:r>
            <a:r>
              <a:rPr lang="tr-TR" dirty="0"/>
              <a:t>için oluşturulmazlar.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124</a:t>
            </a:fld>
            <a:endParaRPr lang="tr-TR"/>
          </a:p>
        </p:txBody>
      </p:sp>
    </p:spTree>
    <p:extLst>
      <p:ext uri="{BB962C8B-B14F-4D97-AF65-F5344CB8AC3E}">
        <p14:creationId xmlns:p14="http://schemas.microsoft.com/office/powerpoint/2010/main" val="176369455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t>Varsayım (</a:t>
            </a:r>
            <a:r>
              <a:rPr lang="tr-TR" sz="3200" b="1" dirty="0" err="1"/>
              <a:t>Sayıltı</a:t>
            </a:r>
            <a:r>
              <a:rPr lang="tr-TR" sz="3200" b="1" dirty="0"/>
              <a:t>) </a:t>
            </a:r>
            <a:endParaRPr lang="tr-TR" sz="3200" dirty="0"/>
          </a:p>
        </p:txBody>
      </p:sp>
      <p:sp>
        <p:nvSpPr>
          <p:cNvPr id="3" name="İçerik Yer Tutucusu 2"/>
          <p:cNvSpPr>
            <a:spLocks noGrp="1"/>
          </p:cNvSpPr>
          <p:nvPr>
            <p:ph idx="1"/>
          </p:nvPr>
        </p:nvSpPr>
        <p:spPr/>
        <p:txBody>
          <a:bodyPr>
            <a:normAutofit/>
          </a:bodyPr>
          <a:lstStyle/>
          <a:p>
            <a:pPr marL="0" indent="0" algn="just">
              <a:buNone/>
            </a:pPr>
            <a:r>
              <a:rPr lang="tr-TR" dirty="0" smtClean="0"/>
              <a:t>Varsayım olabilmek </a:t>
            </a:r>
            <a:r>
              <a:rPr lang="tr-TR" dirty="0"/>
              <a:t>için </a:t>
            </a:r>
            <a:r>
              <a:rPr lang="tr-TR" dirty="0" smtClean="0"/>
              <a:t>güçlü </a:t>
            </a:r>
            <a:r>
              <a:rPr lang="tr-TR" dirty="0"/>
              <a:t>kanıtlarının olması gerekir, </a:t>
            </a:r>
            <a:endParaRPr lang="tr-TR" dirty="0" smtClean="0"/>
          </a:p>
          <a:p>
            <a:pPr marL="0" indent="0" algn="just">
              <a:buNone/>
            </a:pPr>
            <a:endParaRPr lang="tr-TR" dirty="0"/>
          </a:p>
          <a:p>
            <a:pPr marL="0" indent="0" algn="just">
              <a:buNone/>
            </a:pPr>
            <a:r>
              <a:rPr lang="tr-TR" dirty="0" smtClean="0"/>
              <a:t>Eğer </a:t>
            </a:r>
            <a:r>
              <a:rPr lang="tr-TR" dirty="0"/>
              <a:t>varsayımların yanlış olduğu ortaya çıkarsa araştırma anlamsız olacaktır. </a:t>
            </a:r>
            <a:endParaRPr lang="tr-TR" dirty="0" smtClean="0"/>
          </a:p>
          <a:p>
            <a:pPr marL="0" indent="0" algn="just">
              <a:buNone/>
            </a:pPr>
            <a:endParaRPr lang="tr-TR" dirty="0"/>
          </a:p>
          <a:p>
            <a:pPr marL="0" indent="0" algn="just">
              <a:buNone/>
            </a:pPr>
            <a:r>
              <a:rPr lang="tr-TR" dirty="0" smtClean="0"/>
              <a:t>Varsayımın </a:t>
            </a:r>
            <a:r>
              <a:rPr lang="tr-TR" dirty="0"/>
              <a:t>doğruluğundan emin </a:t>
            </a:r>
            <a:r>
              <a:rPr lang="tr-TR" dirty="0" smtClean="0"/>
              <a:t>olmak </a:t>
            </a:r>
            <a:r>
              <a:rPr lang="tr-TR" dirty="0"/>
              <a:t>gerekir.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125</a:t>
            </a:fld>
            <a:endParaRPr lang="tr-TR"/>
          </a:p>
        </p:txBody>
      </p:sp>
    </p:spTree>
    <p:extLst>
      <p:ext uri="{BB962C8B-B14F-4D97-AF65-F5344CB8AC3E}">
        <p14:creationId xmlns:p14="http://schemas.microsoft.com/office/powerpoint/2010/main" val="30991365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Bir örnek</a:t>
            </a:r>
            <a:endParaRPr lang="tr-TR" dirty="0"/>
          </a:p>
        </p:txBody>
      </p:sp>
      <p:sp>
        <p:nvSpPr>
          <p:cNvPr id="3" name="İçerik Yer Tutucusu 2"/>
          <p:cNvSpPr>
            <a:spLocks noGrp="1"/>
          </p:cNvSpPr>
          <p:nvPr>
            <p:ph idx="1"/>
          </p:nvPr>
        </p:nvSpPr>
        <p:spPr>
          <a:xfrm>
            <a:off x="457200" y="1340768"/>
            <a:ext cx="8229600" cy="4968552"/>
          </a:xfrm>
        </p:spPr>
        <p:txBody>
          <a:bodyPr>
            <a:normAutofit fontScale="85000" lnSpcReduction="20000"/>
          </a:bodyPr>
          <a:lstStyle/>
          <a:p>
            <a:pPr marL="0" indent="0" algn="just">
              <a:buNone/>
            </a:pPr>
            <a:r>
              <a:rPr lang="tr-TR" dirty="0" smtClean="0"/>
              <a:t>Karanlık </a:t>
            </a:r>
            <a:r>
              <a:rPr lang="tr-TR" dirty="0"/>
              <a:t>bir odaya girdiğimizi ve odayı aydınlatmak için ışık düğmesine bastığımızı düşünelim. </a:t>
            </a:r>
            <a:endParaRPr lang="tr-TR" dirty="0" smtClean="0"/>
          </a:p>
          <a:p>
            <a:pPr marL="0" indent="0" algn="just">
              <a:buNone/>
            </a:pPr>
            <a:endParaRPr lang="tr-TR" sz="1900" dirty="0" smtClean="0"/>
          </a:p>
          <a:p>
            <a:pPr marL="0" indent="0" algn="just">
              <a:buNone/>
            </a:pPr>
            <a:r>
              <a:rPr lang="tr-TR" dirty="0" smtClean="0">
                <a:solidFill>
                  <a:srgbClr val="FF0000"/>
                </a:solidFill>
              </a:rPr>
              <a:t>Işık </a:t>
            </a:r>
            <a:r>
              <a:rPr lang="tr-TR" dirty="0">
                <a:solidFill>
                  <a:srgbClr val="FF0000"/>
                </a:solidFill>
              </a:rPr>
              <a:t>yanmıyorsa düğmenin bozuk olduğunu ya da ampulün patlamış olduğunu düşünebiliriz. </a:t>
            </a:r>
            <a:endParaRPr lang="tr-TR" dirty="0" smtClean="0">
              <a:solidFill>
                <a:srgbClr val="FF0000"/>
              </a:solidFill>
            </a:endParaRPr>
          </a:p>
          <a:p>
            <a:pPr marL="0" indent="0" algn="just">
              <a:buNone/>
            </a:pPr>
            <a:endParaRPr lang="tr-TR" sz="1700" dirty="0" smtClean="0"/>
          </a:p>
          <a:p>
            <a:pPr marL="0" indent="0" algn="just">
              <a:buNone/>
            </a:pPr>
            <a:r>
              <a:rPr lang="tr-TR" dirty="0" smtClean="0"/>
              <a:t>Bu </a:t>
            </a:r>
            <a:r>
              <a:rPr lang="tr-TR" dirty="0"/>
              <a:t>durumda ampule elektrik geldiğini doğru kabul ediyoruz (varsayıyoruz) demektir. </a:t>
            </a:r>
            <a:endParaRPr lang="tr-TR" dirty="0" smtClean="0"/>
          </a:p>
          <a:p>
            <a:pPr marL="0" indent="0" algn="just">
              <a:buNone/>
            </a:pPr>
            <a:endParaRPr lang="tr-TR" sz="1700" dirty="0" smtClean="0"/>
          </a:p>
          <a:p>
            <a:pPr marL="0" indent="0" algn="just">
              <a:buNone/>
            </a:pPr>
            <a:r>
              <a:rPr lang="tr-TR" dirty="0" smtClean="0">
                <a:solidFill>
                  <a:srgbClr val="FF0000"/>
                </a:solidFill>
              </a:rPr>
              <a:t>Düğmenin </a:t>
            </a:r>
            <a:r>
              <a:rPr lang="tr-TR" dirty="0">
                <a:solidFill>
                  <a:srgbClr val="FF0000"/>
                </a:solidFill>
              </a:rPr>
              <a:t>bozuk ya da ampulün patlak olup olmadığını uygun hipotezler kurarak sınayabiliriz. </a:t>
            </a:r>
            <a:endParaRPr lang="tr-TR" dirty="0" smtClean="0">
              <a:solidFill>
                <a:srgbClr val="FF0000"/>
              </a:solidFill>
            </a:endParaRPr>
          </a:p>
          <a:p>
            <a:pPr marL="0" indent="0" algn="just">
              <a:buNone/>
            </a:pPr>
            <a:endParaRPr lang="tr-TR" sz="1700" dirty="0" smtClean="0"/>
          </a:p>
          <a:p>
            <a:pPr marL="0" indent="0" algn="just">
              <a:buNone/>
            </a:pPr>
            <a:r>
              <a:rPr lang="tr-TR" dirty="0" smtClean="0"/>
              <a:t>Ancak </a:t>
            </a:r>
            <a:r>
              <a:rPr lang="tr-TR" dirty="0"/>
              <a:t>eğer varsayımımız yanlışsa, yani elektrikler kesikse, hipotezleri sınamak, odanın neden aydınlanmadığı sorusunu yanıtlamamızı sağlayamaz.</a:t>
            </a:r>
          </a:p>
        </p:txBody>
      </p:sp>
      <p:sp>
        <p:nvSpPr>
          <p:cNvPr id="4" name="Slayt Numarası Yer Tutucusu 3"/>
          <p:cNvSpPr>
            <a:spLocks noGrp="1"/>
          </p:cNvSpPr>
          <p:nvPr>
            <p:ph type="sldNum" sz="quarter" idx="12"/>
          </p:nvPr>
        </p:nvSpPr>
        <p:spPr/>
        <p:txBody>
          <a:bodyPr/>
          <a:lstStyle/>
          <a:p>
            <a:fld id="{1076DA70-7368-4227-BD4A-24FC0CBF7FC2}" type="slidenum">
              <a:rPr lang="tr-TR" smtClean="0"/>
              <a:t>126</a:t>
            </a:fld>
            <a:endParaRPr lang="tr-TR"/>
          </a:p>
        </p:txBody>
      </p:sp>
    </p:spTree>
    <p:extLst>
      <p:ext uri="{BB962C8B-B14F-4D97-AF65-F5344CB8AC3E}">
        <p14:creationId xmlns:p14="http://schemas.microsoft.com/office/powerpoint/2010/main" val="2659115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060849"/>
            <a:ext cx="8229600" cy="1872208"/>
          </a:xfrm>
        </p:spPr>
        <p:txBody>
          <a:bodyPr/>
          <a:lstStyle/>
          <a:p>
            <a:pPr marL="0" indent="0" algn="ctr">
              <a:buNone/>
            </a:pPr>
            <a:endParaRPr lang="tr-TR" b="1" dirty="0" smtClean="0"/>
          </a:p>
          <a:p>
            <a:pPr marL="0" indent="0" algn="ctr">
              <a:buNone/>
            </a:pPr>
            <a:r>
              <a:rPr lang="tr-TR" b="1" dirty="0" smtClean="0"/>
              <a:t>İŞLEMSELLEŞTİRME</a:t>
            </a:r>
            <a:r>
              <a:rPr lang="tr-TR" b="1" dirty="0"/>
              <a:t>, DEĞİŞKEN VE HİPOTEZ</a:t>
            </a:r>
            <a:endParaRPr lang="tr-TR" dirty="0"/>
          </a:p>
        </p:txBody>
      </p:sp>
      <p:sp>
        <p:nvSpPr>
          <p:cNvPr id="2" name="Slayt Numarası Yer Tutucusu 1"/>
          <p:cNvSpPr>
            <a:spLocks noGrp="1"/>
          </p:cNvSpPr>
          <p:nvPr>
            <p:ph type="sldNum" sz="quarter" idx="12"/>
          </p:nvPr>
        </p:nvSpPr>
        <p:spPr/>
        <p:txBody>
          <a:bodyPr/>
          <a:lstStyle/>
          <a:p>
            <a:fld id="{1076DA70-7368-4227-BD4A-24FC0CBF7FC2}" type="slidenum">
              <a:rPr lang="tr-TR" smtClean="0"/>
              <a:t>127</a:t>
            </a:fld>
            <a:endParaRPr lang="tr-TR"/>
          </a:p>
        </p:txBody>
      </p:sp>
    </p:spTree>
    <p:extLst>
      <p:ext uri="{BB962C8B-B14F-4D97-AF65-F5344CB8AC3E}">
        <p14:creationId xmlns:p14="http://schemas.microsoft.com/office/powerpoint/2010/main" val="35090240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err="1"/>
              <a:t>İşlemselleştirme</a:t>
            </a:r>
            <a:endParaRPr lang="tr-TR" sz="3600" dirty="0"/>
          </a:p>
        </p:txBody>
      </p:sp>
      <p:sp>
        <p:nvSpPr>
          <p:cNvPr id="3" name="İçerik Yer Tutucusu 2"/>
          <p:cNvSpPr>
            <a:spLocks noGrp="1"/>
          </p:cNvSpPr>
          <p:nvPr>
            <p:ph idx="1"/>
          </p:nvPr>
        </p:nvSpPr>
        <p:spPr/>
        <p:txBody>
          <a:bodyPr>
            <a:normAutofit lnSpcReduction="10000"/>
          </a:bodyPr>
          <a:lstStyle/>
          <a:p>
            <a:pPr marL="0" indent="0" algn="just">
              <a:buNone/>
            </a:pPr>
            <a:r>
              <a:rPr lang="tr-TR" dirty="0"/>
              <a:t>Kavramların ölçülebilir değişkenler hâline getirilmesi sürecine </a:t>
            </a:r>
            <a:r>
              <a:rPr lang="tr-TR" dirty="0" err="1">
                <a:solidFill>
                  <a:srgbClr val="FF0000"/>
                </a:solidFill>
                <a:latin typeface="Adobe Caslon Pro Bold" pitchFamily="18" charset="-94"/>
              </a:rPr>
              <a:t>işlemselleştirme</a:t>
            </a:r>
            <a:r>
              <a:rPr lang="tr-TR" dirty="0"/>
              <a:t> </a:t>
            </a:r>
            <a:r>
              <a:rPr lang="tr-TR" dirty="0" smtClean="0"/>
              <a:t>denir.</a:t>
            </a:r>
          </a:p>
          <a:p>
            <a:pPr marL="0" indent="0" algn="just">
              <a:buNone/>
            </a:pPr>
            <a:endParaRPr lang="tr-TR" dirty="0"/>
          </a:p>
          <a:p>
            <a:pPr marL="0" indent="0" algn="just">
              <a:buNone/>
            </a:pPr>
            <a:r>
              <a:rPr lang="tr-TR" dirty="0" smtClean="0"/>
              <a:t>Deneysel </a:t>
            </a:r>
            <a:r>
              <a:rPr lang="tr-TR" dirty="0"/>
              <a:t>veri </a:t>
            </a:r>
            <a:r>
              <a:rPr lang="tr-TR" dirty="0" smtClean="0"/>
              <a:t>toplamak ,</a:t>
            </a:r>
          </a:p>
          <a:p>
            <a:pPr marL="0" indent="0" algn="just">
              <a:buNone/>
            </a:pPr>
            <a:endParaRPr lang="tr-TR" dirty="0" smtClean="0"/>
          </a:p>
          <a:p>
            <a:pPr marL="0" indent="0" algn="just">
              <a:buNone/>
            </a:pPr>
            <a:r>
              <a:rPr lang="tr-TR" dirty="0" smtClean="0"/>
              <a:t>Kavram göstergesi ne olacak? Ortaya koy!</a:t>
            </a:r>
          </a:p>
          <a:p>
            <a:pPr marL="0" indent="0" algn="just">
              <a:buNone/>
            </a:pPr>
            <a:endParaRPr lang="tr-TR" dirty="0" smtClean="0"/>
          </a:p>
          <a:p>
            <a:pPr marL="0" indent="0" algn="just">
              <a:buNone/>
            </a:pPr>
            <a:r>
              <a:rPr lang="tr-TR" dirty="0" smtClean="0"/>
              <a:t>Ölçülebilir </a:t>
            </a:r>
            <a:r>
              <a:rPr lang="tr-TR" dirty="0"/>
              <a:t>somut </a:t>
            </a:r>
            <a:r>
              <a:rPr lang="tr-TR" dirty="0" smtClean="0"/>
              <a:t>değişkenler,</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128</a:t>
            </a:fld>
            <a:endParaRPr lang="tr-TR"/>
          </a:p>
        </p:txBody>
      </p:sp>
    </p:spTree>
    <p:extLst>
      <p:ext uri="{BB962C8B-B14F-4D97-AF65-F5344CB8AC3E}">
        <p14:creationId xmlns:p14="http://schemas.microsoft.com/office/powerpoint/2010/main" val="41065160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Değişken</a:t>
            </a:r>
            <a:endParaRPr lang="tr-TR" sz="3600" dirty="0"/>
          </a:p>
        </p:txBody>
      </p:sp>
      <p:sp>
        <p:nvSpPr>
          <p:cNvPr id="3" name="İçerik Yer Tutucusu 2"/>
          <p:cNvSpPr>
            <a:spLocks noGrp="1"/>
          </p:cNvSpPr>
          <p:nvPr>
            <p:ph idx="1"/>
          </p:nvPr>
        </p:nvSpPr>
        <p:spPr/>
        <p:txBody>
          <a:bodyPr>
            <a:normAutofit lnSpcReduction="10000"/>
          </a:bodyPr>
          <a:lstStyle/>
          <a:p>
            <a:pPr marL="0" indent="0" algn="just">
              <a:buNone/>
            </a:pPr>
            <a:r>
              <a:rPr lang="tr-TR" sz="2800" dirty="0"/>
              <a:t>Değişken, varlıklara göre farklı değerler alabilen özellik ya da durumlardır</a:t>
            </a:r>
            <a:r>
              <a:rPr lang="tr-TR" sz="2800" dirty="0" smtClean="0"/>
              <a:t>.</a:t>
            </a:r>
          </a:p>
          <a:p>
            <a:pPr marL="0" indent="0" algn="just">
              <a:buNone/>
            </a:pPr>
            <a:endParaRPr lang="tr-TR" sz="2800" dirty="0"/>
          </a:p>
          <a:p>
            <a:pPr marL="0" indent="0" algn="just">
              <a:buNone/>
            </a:pPr>
            <a:r>
              <a:rPr lang="tr-TR" sz="2800" dirty="0" smtClean="0"/>
              <a:t>Yaş</a:t>
            </a:r>
            <a:r>
              <a:rPr lang="tr-TR" sz="2800" dirty="0"/>
              <a:t>, kilo, boy, gelir gibi </a:t>
            </a:r>
            <a:r>
              <a:rPr lang="tr-TR" sz="2800" dirty="0" smtClean="0">
                <a:solidFill>
                  <a:srgbClr val="FF0000"/>
                </a:solidFill>
              </a:rPr>
              <a:t>nicel,</a:t>
            </a:r>
          </a:p>
          <a:p>
            <a:pPr marL="0" indent="0" algn="just">
              <a:buNone/>
            </a:pPr>
            <a:endParaRPr lang="tr-TR" sz="2800" dirty="0" smtClean="0"/>
          </a:p>
          <a:p>
            <a:pPr marL="0" indent="0" algn="just">
              <a:buNone/>
            </a:pPr>
            <a:r>
              <a:rPr lang="tr-TR" sz="2800" dirty="0" smtClean="0"/>
              <a:t>Cinsiyet</a:t>
            </a:r>
            <a:r>
              <a:rPr lang="tr-TR" sz="2800" dirty="0"/>
              <a:t>, medeni durum, eğitim durumu, tutum gibi </a:t>
            </a:r>
            <a:r>
              <a:rPr lang="tr-TR" sz="2800" dirty="0" smtClean="0">
                <a:solidFill>
                  <a:srgbClr val="FF0000"/>
                </a:solidFill>
              </a:rPr>
              <a:t>nitel,</a:t>
            </a:r>
          </a:p>
          <a:p>
            <a:pPr marL="0" indent="0" algn="just">
              <a:buNone/>
            </a:pPr>
            <a:endParaRPr lang="tr-TR" sz="2800" dirty="0"/>
          </a:p>
          <a:p>
            <a:pPr marL="0" indent="0" algn="just">
              <a:buNone/>
            </a:pPr>
            <a:r>
              <a:rPr lang="tr-TR" sz="2800" dirty="0" smtClean="0"/>
              <a:t>Nitel </a:t>
            </a:r>
            <a:r>
              <a:rPr lang="tr-TR" sz="2800" dirty="0"/>
              <a:t>değişkenler </a:t>
            </a:r>
            <a:r>
              <a:rPr lang="tr-TR" sz="2800" dirty="0" smtClean="0"/>
              <a:t>sayısallaştırılarak </a:t>
            </a:r>
            <a:r>
              <a:rPr lang="tr-TR" sz="2800" dirty="0"/>
              <a:t>nicel olarak </a:t>
            </a:r>
            <a:r>
              <a:rPr lang="tr-TR" sz="2800" dirty="0" smtClean="0"/>
              <a:t>ifade edilebilir.</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129</a:t>
            </a:fld>
            <a:endParaRPr lang="tr-TR"/>
          </a:p>
        </p:txBody>
      </p:sp>
    </p:spTree>
    <p:extLst>
      <p:ext uri="{BB962C8B-B14F-4D97-AF65-F5344CB8AC3E}">
        <p14:creationId xmlns:p14="http://schemas.microsoft.com/office/powerpoint/2010/main" val="3606084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Tümevarım</a:t>
            </a:r>
            <a:endParaRPr lang="tr-TR" dirty="0"/>
          </a:p>
        </p:txBody>
      </p:sp>
      <p:sp>
        <p:nvSpPr>
          <p:cNvPr id="3" name="İçerik Yer Tutucusu 2"/>
          <p:cNvSpPr>
            <a:spLocks noGrp="1"/>
          </p:cNvSpPr>
          <p:nvPr>
            <p:ph idx="1"/>
          </p:nvPr>
        </p:nvSpPr>
        <p:spPr/>
        <p:txBody>
          <a:bodyPr>
            <a:normAutofit/>
          </a:bodyPr>
          <a:lstStyle/>
          <a:p>
            <a:pPr marL="0" indent="0">
              <a:buNone/>
            </a:pPr>
            <a:r>
              <a:rPr lang="tr-TR" sz="2800" dirty="0" smtClean="0"/>
              <a:t>Araştırmanın başlangıcında hipotez oluşturma vardır.</a:t>
            </a:r>
          </a:p>
          <a:p>
            <a:pPr marL="0" indent="0">
              <a:buNone/>
            </a:pPr>
            <a:endParaRPr lang="tr-TR" sz="2800" dirty="0" smtClean="0"/>
          </a:p>
          <a:p>
            <a:pPr marL="0" indent="0">
              <a:buNone/>
            </a:pPr>
            <a:r>
              <a:rPr lang="tr-TR" sz="2800" dirty="0" smtClean="0"/>
              <a:t>Teori oluşturma araştırmanın son ürünüdür.</a:t>
            </a:r>
          </a:p>
          <a:p>
            <a:pPr marL="0" indent="0">
              <a:buNone/>
            </a:pPr>
            <a:endParaRPr lang="tr-TR" sz="2800" dirty="0" smtClean="0"/>
          </a:p>
          <a:p>
            <a:pPr marL="0" indent="0">
              <a:buNone/>
            </a:pPr>
            <a:r>
              <a:rPr lang="tr-TR" sz="2800" dirty="0" smtClean="0"/>
              <a:t>Önceden oluşturulmuş teori ya da hipotez yoktur.</a:t>
            </a:r>
          </a:p>
          <a:p>
            <a:pPr marL="0" indent="0">
              <a:buNone/>
            </a:pPr>
            <a:endParaRPr lang="tr-TR" sz="2800" dirty="0"/>
          </a:p>
          <a:p>
            <a:pPr marL="0" indent="0">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a:t>
            </a:fld>
            <a:endParaRPr lang="tr-TR"/>
          </a:p>
        </p:txBody>
      </p:sp>
    </p:spTree>
    <p:extLst>
      <p:ext uri="{BB962C8B-B14F-4D97-AF65-F5344CB8AC3E}">
        <p14:creationId xmlns:p14="http://schemas.microsoft.com/office/powerpoint/2010/main" val="5176718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Kavram-Değişken ilişkisi</a:t>
            </a:r>
            <a:endParaRPr lang="tr-TR" dirty="0"/>
          </a:p>
        </p:txBody>
      </p:sp>
      <p:sp>
        <p:nvSpPr>
          <p:cNvPr id="3" name="İçerik Yer Tutucusu 2"/>
          <p:cNvSpPr>
            <a:spLocks noGrp="1"/>
          </p:cNvSpPr>
          <p:nvPr>
            <p:ph idx="1"/>
          </p:nvPr>
        </p:nvSpPr>
        <p:spPr>
          <a:xfrm>
            <a:off x="1331640" y="1600200"/>
            <a:ext cx="5328592" cy="4525963"/>
          </a:xfrm>
          <a:solidFill>
            <a:schemeClr val="accent2">
              <a:lumMod val="40000"/>
              <a:lumOff val="60000"/>
              <a:alpha val="65000"/>
            </a:schemeClr>
          </a:solidFill>
        </p:spPr>
        <p:txBody>
          <a:bodyPr/>
          <a:lstStyle/>
          <a:p>
            <a:pPr marL="0" indent="0">
              <a:buNone/>
            </a:pPr>
            <a:r>
              <a:rPr lang="tr-TR" dirty="0" smtClean="0"/>
              <a:t>Kavrama ait değişkenler;</a:t>
            </a:r>
          </a:p>
          <a:p>
            <a:pPr marL="0" indent="0">
              <a:buNone/>
            </a:pPr>
            <a:endParaRPr lang="tr-TR" dirty="0"/>
          </a:p>
          <a:p>
            <a:pPr marL="0" indent="0">
              <a:buNone/>
            </a:pPr>
            <a:r>
              <a:rPr lang="tr-TR" dirty="0" smtClean="0"/>
              <a:t>Değişken neyi ölçer?</a:t>
            </a:r>
          </a:p>
          <a:p>
            <a:pPr marL="0" indent="0">
              <a:buNone/>
            </a:pPr>
            <a:endParaRPr lang="tr-TR" dirty="0"/>
          </a:p>
          <a:p>
            <a:pPr marL="0" indent="0">
              <a:buNone/>
            </a:pPr>
            <a:r>
              <a:rPr lang="tr-TR" dirty="0" smtClean="0"/>
              <a:t>Kavram hakkında bilgi verir!</a:t>
            </a:r>
          </a:p>
          <a:p>
            <a:pPr marL="0" indent="0">
              <a:buNone/>
            </a:pPr>
            <a:endParaRPr lang="tr-TR" dirty="0"/>
          </a:p>
          <a:p>
            <a:pPr marL="0" indent="0">
              <a:buNone/>
            </a:pPr>
            <a:r>
              <a:rPr lang="tr-TR" dirty="0" smtClean="0">
                <a:solidFill>
                  <a:srgbClr val="FF0000"/>
                </a:solidFill>
              </a:rPr>
              <a:t>Değişken kavramı ölçmelidir!!</a:t>
            </a:r>
            <a:endParaRPr lang="tr-TR" dirty="0">
              <a:solidFill>
                <a:srgbClr val="FF0000"/>
              </a:solidFill>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130</a:t>
            </a:fld>
            <a:endParaRPr lang="tr-TR"/>
          </a:p>
        </p:txBody>
      </p:sp>
    </p:spTree>
    <p:extLst>
      <p:ext uri="{BB962C8B-B14F-4D97-AF65-F5344CB8AC3E}">
        <p14:creationId xmlns:p14="http://schemas.microsoft.com/office/powerpoint/2010/main" val="3582663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t>Bağımsız ve Bağımlı Değişken, Kontrol Grubu</a:t>
            </a:r>
            <a:endParaRPr lang="tr-TR" sz="3200" b="1" dirty="0"/>
          </a:p>
        </p:txBody>
      </p:sp>
      <p:sp>
        <p:nvSpPr>
          <p:cNvPr id="3" name="İçerik Yer Tutucusu 2"/>
          <p:cNvSpPr>
            <a:spLocks noGrp="1"/>
          </p:cNvSpPr>
          <p:nvPr>
            <p:ph idx="1"/>
          </p:nvPr>
        </p:nvSpPr>
        <p:spPr/>
        <p:txBody>
          <a:bodyPr/>
          <a:lstStyle/>
          <a:p>
            <a:pPr marL="0" indent="0" algn="just">
              <a:buNone/>
            </a:pPr>
            <a:r>
              <a:rPr lang="tr-TR" dirty="0" smtClean="0">
                <a:solidFill>
                  <a:srgbClr val="FF0000"/>
                </a:solidFill>
              </a:rPr>
              <a:t>Bağımsız değişken:</a:t>
            </a:r>
            <a:r>
              <a:rPr lang="tr-TR" dirty="0" smtClean="0"/>
              <a:t> </a:t>
            </a:r>
            <a:r>
              <a:rPr lang="tr-TR" dirty="0"/>
              <a:t>etkisi araştırılan, bilinçli ve istemli olarak değiştirilen </a:t>
            </a:r>
            <a:r>
              <a:rPr lang="tr-TR" dirty="0" smtClean="0"/>
              <a:t>değişkenler.</a:t>
            </a:r>
            <a:endParaRPr lang="tr-TR" dirty="0"/>
          </a:p>
          <a:p>
            <a:pPr marL="0" indent="0" algn="just">
              <a:buNone/>
            </a:pPr>
            <a:endParaRPr lang="tr-TR" dirty="0"/>
          </a:p>
          <a:p>
            <a:pPr marL="0" indent="0" algn="just">
              <a:buNone/>
            </a:pPr>
            <a:r>
              <a:rPr lang="tr-TR" dirty="0" smtClean="0">
                <a:solidFill>
                  <a:srgbClr val="FF0000"/>
                </a:solidFill>
              </a:rPr>
              <a:t>Bağımlı </a:t>
            </a:r>
            <a:r>
              <a:rPr lang="tr-TR" dirty="0">
                <a:solidFill>
                  <a:srgbClr val="FF0000"/>
                </a:solidFill>
              </a:rPr>
              <a:t>değişken:</a:t>
            </a:r>
            <a:r>
              <a:rPr lang="tr-TR" dirty="0"/>
              <a:t> bağımsız değişkenin etkisi ile değişen </a:t>
            </a:r>
            <a:r>
              <a:rPr lang="tr-TR" dirty="0" smtClean="0"/>
              <a:t>değişkenler.</a:t>
            </a:r>
            <a:endParaRPr lang="tr-TR" dirty="0"/>
          </a:p>
          <a:p>
            <a:pPr marL="0" indent="0" algn="just">
              <a:buNone/>
            </a:pPr>
            <a:endParaRPr lang="tr-TR" dirty="0"/>
          </a:p>
          <a:p>
            <a:pPr marL="0" indent="0" algn="just">
              <a:buNone/>
            </a:pPr>
            <a:r>
              <a:rPr lang="tr-TR" dirty="0" smtClean="0">
                <a:solidFill>
                  <a:srgbClr val="FF0000"/>
                </a:solidFill>
              </a:rPr>
              <a:t>Kontrol </a:t>
            </a:r>
            <a:r>
              <a:rPr lang="tr-TR" dirty="0">
                <a:solidFill>
                  <a:srgbClr val="FF0000"/>
                </a:solidFill>
              </a:rPr>
              <a:t>grubu:</a:t>
            </a:r>
            <a:r>
              <a:rPr lang="tr-TR" dirty="0"/>
              <a:t> bağımsız değişkenler incelenirken sabit tutmamız gereken </a:t>
            </a:r>
            <a:r>
              <a:rPr lang="tr-TR" dirty="0" smtClean="0"/>
              <a:t>faktörler.</a:t>
            </a:r>
            <a:endParaRPr lang="tr-TR" dirty="0"/>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131</a:t>
            </a:fld>
            <a:endParaRPr lang="tr-TR"/>
          </a:p>
        </p:txBody>
      </p:sp>
    </p:spTree>
    <p:extLst>
      <p:ext uri="{BB962C8B-B14F-4D97-AF65-F5344CB8AC3E}">
        <p14:creationId xmlns:p14="http://schemas.microsoft.com/office/powerpoint/2010/main" val="41156884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i="1" dirty="0">
                <a:solidFill>
                  <a:prstClr val="black"/>
                </a:solidFill>
              </a:rPr>
              <a:t>Bağımsız ve Bağımlı Değişken</a:t>
            </a:r>
            <a:endParaRPr lang="tr-TR" b="1" i="1" dirty="0"/>
          </a:p>
        </p:txBody>
      </p:sp>
      <p:sp>
        <p:nvSpPr>
          <p:cNvPr id="3" name="İçerik Yer Tutucusu 2"/>
          <p:cNvSpPr>
            <a:spLocks noGrp="1"/>
          </p:cNvSpPr>
          <p:nvPr>
            <p:ph idx="1"/>
          </p:nvPr>
        </p:nvSpPr>
        <p:spPr/>
        <p:txBody>
          <a:bodyPr/>
          <a:lstStyle/>
          <a:p>
            <a:pPr algn="just"/>
            <a:endParaRPr lang="tr-TR" dirty="0"/>
          </a:p>
          <a:p>
            <a:pPr marL="0" indent="0" algn="just">
              <a:buNone/>
            </a:pPr>
            <a:r>
              <a:rPr lang="tr-TR" b="1" dirty="0">
                <a:solidFill>
                  <a:srgbClr val="FF0000"/>
                </a:solidFill>
              </a:rPr>
              <a:t>Bağımsız </a:t>
            </a:r>
            <a:r>
              <a:rPr lang="tr-TR" b="1" dirty="0" smtClean="0">
                <a:solidFill>
                  <a:srgbClr val="FF0000"/>
                </a:solidFill>
              </a:rPr>
              <a:t>değişken: </a:t>
            </a:r>
            <a:r>
              <a:rPr lang="tr-TR" dirty="0" smtClean="0"/>
              <a:t>değiştirilebilmeli ve ölçülebilmelidir.</a:t>
            </a:r>
            <a:endParaRPr lang="tr-TR" dirty="0"/>
          </a:p>
          <a:p>
            <a:pPr marL="0" indent="0" algn="just">
              <a:buNone/>
            </a:pPr>
            <a:endParaRPr lang="tr-TR" dirty="0"/>
          </a:p>
          <a:p>
            <a:pPr marL="0" indent="0" algn="just">
              <a:buNone/>
            </a:pPr>
            <a:r>
              <a:rPr lang="tr-TR" b="1" dirty="0" smtClean="0">
                <a:solidFill>
                  <a:srgbClr val="FF0000"/>
                </a:solidFill>
              </a:rPr>
              <a:t>Bağımlı </a:t>
            </a:r>
            <a:r>
              <a:rPr lang="tr-TR" b="1" dirty="0">
                <a:solidFill>
                  <a:srgbClr val="FF0000"/>
                </a:solidFill>
              </a:rPr>
              <a:t>değişkenler: </a:t>
            </a:r>
            <a:r>
              <a:rPr lang="tr-TR" dirty="0"/>
              <a:t>tanımlanmalı ve </a:t>
            </a:r>
            <a:r>
              <a:rPr lang="tr-TR" dirty="0" smtClean="0"/>
              <a:t>ölçülebilmelidir. </a:t>
            </a:r>
            <a:endParaRPr lang="tr-TR" dirty="0"/>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132</a:t>
            </a:fld>
            <a:endParaRPr lang="tr-TR"/>
          </a:p>
        </p:txBody>
      </p:sp>
    </p:spTree>
    <p:extLst>
      <p:ext uri="{BB962C8B-B14F-4D97-AF65-F5344CB8AC3E}">
        <p14:creationId xmlns:p14="http://schemas.microsoft.com/office/powerpoint/2010/main" val="29784630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620688"/>
            <a:ext cx="8229600" cy="1143000"/>
          </a:xfrm>
        </p:spPr>
        <p:txBody>
          <a:bodyPr/>
          <a:lstStyle/>
          <a:p>
            <a:r>
              <a:rPr lang="tr-TR" dirty="0" smtClean="0"/>
              <a:t>ÖRNEKLER</a:t>
            </a:r>
            <a:endParaRPr lang="tr-TR" dirty="0"/>
          </a:p>
        </p:txBody>
      </p:sp>
      <p:sp>
        <p:nvSpPr>
          <p:cNvPr id="3" name="Slayt Numarası Yer Tutucusu 2"/>
          <p:cNvSpPr>
            <a:spLocks noGrp="1"/>
          </p:cNvSpPr>
          <p:nvPr>
            <p:ph type="sldNum" sz="quarter" idx="12"/>
          </p:nvPr>
        </p:nvSpPr>
        <p:spPr/>
        <p:txBody>
          <a:bodyPr/>
          <a:lstStyle/>
          <a:p>
            <a:fld id="{1076DA70-7368-4227-BD4A-24FC0CBF7FC2}" type="slidenum">
              <a:rPr lang="tr-TR" smtClean="0"/>
              <a:t>133</a:t>
            </a:fld>
            <a:endParaRPr lang="tr-TR"/>
          </a:p>
        </p:txBody>
      </p:sp>
      <p:pic>
        <p:nvPicPr>
          <p:cNvPr id="1026" name="Picture 2" descr="Bilim,KARİKATÜ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50" y="1920268"/>
            <a:ext cx="4390490" cy="422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837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solidFill>
                  <a:srgbClr val="FF0000"/>
                </a:solidFill>
              </a:rPr>
              <a:t>Musluğun açılmasıyla akan suyun miktarı nasıl değişir?</a:t>
            </a:r>
          </a:p>
        </p:txBody>
      </p:sp>
      <p:sp>
        <p:nvSpPr>
          <p:cNvPr id="3" name="İçerik Yer Tutucusu 2"/>
          <p:cNvSpPr>
            <a:spLocks noGrp="1"/>
          </p:cNvSpPr>
          <p:nvPr>
            <p:ph idx="1"/>
          </p:nvPr>
        </p:nvSpPr>
        <p:spPr/>
        <p:txBody>
          <a:bodyPr/>
          <a:lstStyle/>
          <a:p>
            <a:pPr algn="just"/>
            <a:endParaRPr lang="tr-TR" dirty="0"/>
          </a:p>
          <a:p>
            <a:pPr marL="0" indent="0" algn="just">
              <a:buNone/>
            </a:pPr>
            <a:r>
              <a:rPr lang="tr-TR" dirty="0">
                <a:solidFill>
                  <a:srgbClr val="FF0000"/>
                </a:solidFill>
              </a:rPr>
              <a:t>Bağımsız değişken: </a:t>
            </a:r>
            <a:r>
              <a:rPr lang="tr-TR" dirty="0"/>
              <a:t>farklı ölçeklerde açılabilen </a:t>
            </a:r>
            <a:r>
              <a:rPr lang="tr-TR" dirty="0" smtClean="0"/>
              <a:t>musluk,</a:t>
            </a:r>
            <a:endParaRPr lang="tr-TR" dirty="0"/>
          </a:p>
          <a:p>
            <a:pPr marL="0" indent="0" algn="just">
              <a:buNone/>
            </a:pPr>
            <a:endParaRPr lang="tr-TR" dirty="0"/>
          </a:p>
          <a:p>
            <a:pPr marL="0" indent="0" algn="just">
              <a:buNone/>
            </a:pPr>
            <a:r>
              <a:rPr lang="tr-TR" dirty="0" smtClean="0">
                <a:solidFill>
                  <a:srgbClr val="FF0000"/>
                </a:solidFill>
              </a:rPr>
              <a:t>Bağımlı </a:t>
            </a:r>
            <a:r>
              <a:rPr lang="tr-TR" dirty="0">
                <a:solidFill>
                  <a:srgbClr val="FF0000"/>
                </a:solidFill>
              </a:rPr>
              <a:t>değişken</a:t>
            </a:r>
            <a:r>
              <a:rPr lang="tr-TR" dirty="0"/>
              <a:t>: akan su </a:t>
            </a:r>
            <a:r>
              <a:rPr lang="tr-TR" dirty="0" smtClean="0"/>
              <a:t>miktarı,</a:t>
            </a:r>
            <a:endParaRPr lang="tr-TR" dirty="0"/>
          </a:p>
          <a:p>
            <a:pPr marL="0" indent="0" algn="just">
              <a:buNone/>
            </a:pPr>
            <a:endParaRPr lang="tr-TR" dirty="0"/>
          </a:p>
          <a:p>
            <a:pPr marL="0" indent="0" algn="just">
              <a:buNone/>
            </a:pPr>
            <a:r>
              <a:rPr lang="tr-TR" dirty="0" smtClean="0">
                <a:solidFill>
                  <a:srgbClr val="FF0000"/>
                </a:solidFill>
              </a:rPr>
              <a:t>Kontrol </a:t>
            </a:r>
            <a:r>
              <a:rPr lang="tr-TR" dirty="0">
                <a:solidFill>
                  <a:srgbClr val="FF0000"/>
                </a:solidFill>
              </a:rPr>
              <a:t>grubu: </a:t>
            </a:r>
            <a:r>
              <a:rPr lang="tr-TR" dirty="0"/>
              <a:t>sabit musluk, suyun </a:t>
            </a:r>
            <a:r>
              <a:rPr lang="tr-TR" dirty="0" smtClean="0"/>
              <a:t>basıncı,</a:t>
            </a:r>
            <a:endParaRPr lang="tr-TR" dirty="0"/>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134</a:t>
            </a:fld>
            <a:endParaRPr lang="tr-TR"/>
          </a:p>
        </p:txBody>
      </p:sp>
    </p:spTree>
    <p:extLst>
      <p:ext uri="{BB962C8B-B14F-4D97-AF65-F5344CB8AC3E}">
        <p14:creationId xmlns:p14="http://schemas.microsoft.com/office/powerpoint/2010/main" val="63472085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i="1" dirty="0">
                <a:solidFill>
                  <a:srgbClr val="FF0000"/>
                </a:solidFill>
                <a:latin typeface="Adobe Caslon Pro" pitchFamily="18" charset="-94"/>
              </a:rPr>
              <a:t>Şeker </a:t>
            </a:r>
            <a:r>
              <a:rPr lang="tr-TR" sz="3200" b="1" i="1" dirty="0" smtClean="0">
                <a:solidFill>
                  <a:srgbClr val="FF0000"/>
                </a:solidFill>
                <a:latin typeface="Adobe Caslon Pro" pitchFamily="18" charset="-94"/>
              </a:rPr>
              <a:t>suda sıcaklık arttıkça </a:t>
            </a:r>
            <a:r>
              <a:rPr lang="tr-TR" sz="3200" b="1" i="1" dirty="0">
                <a:solidFill>
                  <a:srgbClr val="FF0000"/>
                </a:solidFill>
                <a:latin typeface="Adobe Caslon Pro" pitchFamily="18" charset="-94"/>
              </a:rPr>
              <a:t>daha hızlı mı çözünür?</a:t>
            </a:r>
          </a:p>
        </p:txBody>
      </p:sp>
      <p:sp>
        <p:nvSpPr>
          <p:cNvPr id="3" name="İçerik Yer Tutucusu 2"/>
          <p:cNvSpPr>
            <a:spLocks noGrp="1"/>
          </p:cNvSpPr>
          <p:nvPr>
            <p:ph idx="1"/>
          </p:nvPr>
        </p:nvSpPr>
        <p:spPr/>
        <p:txBody>
          <a:bodyPr/>
          <a:lstStyle/>
          <a:p>
            <a:pPr marL="0" indent="0" algn="just">
              <a:buNone/>
            </a:pPr>
            <a:r>
              <a:rPr lang="tr-TR" dirty="0" smtClean="0">
                <a:solidFill>
                  <a:srgbClr val="FF0000"/>
                </a:solidFill>
              </a:rPr>
              <a:t>Bağımsız </a:t>
            </a:r>
            <a:r>
              <a:rPr lang="tr-TR" dirty="0">
                <a:solidFill>
                  <a:srgbClr val="FF0000"/>
                </a:solidFill>
              </a:rPr>
              <a:t>değişken: </a:t>
            </a:r>
            <a:r>
              <a:rPr lang="tr-TR" dirty="0" smtClean="0"/>
              <a:t>°C</a:t>
            </a:r>
            <a:r>
              <a:rPr lang="tr-TR" b="1" dirty="0" smtClean="0"/>
              <a:t> </a:t>
            </a:r>
            <a:r>
              <a:rPr lang="tr-TR" dirty="0"/>
              <a:t>cinsinden ölçülebilen </a:t>
            </a:r>
            <a:r>
              <a:rPr lang="tr-TR" dirty="0" smtClean="0"/>
              <a:t>su sıcaklığı;</a:t>
            </a:r>
          </a:p>
          <a:p>
            <a:pPr marL="0" indent="0" algn="just">
              <a:buNone/>
            </a:pPr>
            <a:endParaRPr lang="tr-TR" dirty="0"/>
          </a:p>
          <a:p>
            <a:pPr marL="0" indent="0" algn="just">
              <a:buNone/>
            </a:pPr>
            <a:r>
              <a:rPr lang="tr-TR" dirty="0" smtClean="0">
                <a:solidFill>
                  <a:srgbClr val="FF0000"/>
                </a:solidFill>
              </a:rPr>
              <a:t>Bağımlı </a:t>
            </a:r>
            <a:r>
              <a:rPr lang="tr-TR" dirty="0">
                <a:solidFill>
                  <a:srgbClr val="FF0000"/>
                </a:solidFill>
              </a:rPr>
              <a:t>değişken</a:t>
            </a:r>
            <a:r>
              <a:rPr lang="tr-TR" dirty="0"/>
              <a:t>: çözünen şeker </a:t>
            </a:r>
            <a:r>
              <a:rPr lang="tr-TR" dirty="0" smtClean="0"/>
              <a:t>miktarı (</a:t>
            </a:r>
            <a:r>
              <a:rPr lang="tr-TR" dirty="0"/>
              <a:t>g</a:t>
            </a:r>
            <a:r>
              <a:rPr lang="tr-TR" dirty="0" smtClean="0"/>
              <a:t>),</a:t>
            </a:r>
            <a:endParaRPr lang="tr-TR" dirty="0"/>
          </a:p>
          <a:p>
            <a:pPr marL="0" indent="0" algn="just">
              <a:buNone/>
            </a:pPr>
            <a:endParaRPr lang="tr-TR" dirty="0"/>
          </a:p>
          <a:p>
            <a:pPr marL="0" indent="0" algn="just">
              <a:buNone/>
            </a:pPr>
            <a:r>
              <a:rPr lang="tr-TR" dirty="0" smtClean="0">
                <a:solidFill>
                  <a:srgbClr val="FF0000"/>
                </a:solidFill>
              </a:rPr>
              <a:t>Kontrol grubu:</a:t>
            </a:r>
            <a:r>
              <a:rPr lang="tr-TR" dirty="0" smtClean="0"/>
              <a:t> </a:t>
            </a:r>
            <a:r>
              <a:rPr lang="tr-TR" dirty="0"/>
              <a:t>aynı miktar </a:t>
            </a:r>
            <a:r>
              <a:rPr lang="tr-TR" dirty="0" smtClean="0"/>
              <a:t>su, </a:t>
            </a:r>
            <a:r>
              <a:rPr lang="tr-TR" dirty="0"/>
              <a:t>sabit karıştırma hızı, aynı cins </a:t>
            </a:r>
            <a:r>
              <a:rPr lang="tr-TR" dirty="0" smtClean="0"/>
              <a:t>şeker, sabit sıcaklık. </a:t>
            </a:r>
            <a:endParaRPr lang="tr-TR" dirty="0"/>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135</a:t>
            </a:fld>
            <a:endParaRPr lang="tr-TR"/>
          </a:p>
        </p:txBody>
      </p:sp>
    </p:spTree>
    <p:extLst>
      <p:ext uri="{BB962C8B-B14F-4D97-AF65-F5344CB8AC3E}">
        <p14:creationId xmlns:p14="http://schemas.microsoft.com/office/powerpoint/2010/main" val="29877663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solidFill>
                  <a:srgbClr val="FF0000"/>
                </a:solidFill>
              </a:rPr>
              <a:t>Amonyum fosfat bitki büyümesini hızlandırır mı?</a:t>
            </a:r>
          </a:p>
        </p:txBody>
      </p:sp>
      <p:sp>
        <p:nvSpPr>
          <p:cNvPr id="3" name="İçerik Yer Tutucusu 2"/>
          <p:cNvSpPr>
            <a:spLocks noGrp="1"/>
          </p:cNvSpPr>
          <p:nvPr>
            <p:ph idx="1"/>
          </p:nvPr>
        </p:nvSpPr>
        <p:spPr/>
        <p:txBody>
          <a:bodyPr>
            <a:normAutofit fontScale="92500" lnSpcReduction="20000"/>
          </a:bodyPr>
          <a:lstStyle/>
          <a:p>
            <a:pPr marL="0" indent="0" algn="just">
              <a:buNone/>
            </a:pPr>
            <a:r>
              <a:rPr lang="tr-TR" dirty="0" smtClean="0">
                <a:solidFill>
                  <a:srgbClr val="FF0000"/>
                </a:solidFill>
              </a:rPr>
              <a:t>Bağımsız </a:t>
            </a:r>
            <a:r>
              <a:rPr lang="tr-TR" dirty="0">
                <a:solidFill>
                  <a:srgbClr val="FF0000"/>
                </a:solidFill>
              </a:rPr>
              <a:t>değişken:</a:t>
            </a:r>
            <a:r>
              <a:rPr lang="tr-TR" dirty="0"/>
              <a:t> </a:t>
            </a:r>
            <a:r>
              <a:rPr lang="tr-TR" dirty="0" smtClean="0"/>
              <a:t>bitkiye verilen amonyum fosfat miktarı (g</a:t>
            </a:r>
            <a:r>
              <a:rPr lang="tr-TR" dirty="0"/>
              <a:t>)</a:t>
            </a:r>
          </a:p>
          <a:p>
            <a:pPr marL="0" indent="0" algn="just">
              <a:buNone/>
            </a:pPr>
            <a:endParaRPr lang="tr-TR" dirty="0"/>
          </a:p>
          <a:p>
            <a:pPr marL="0" indent="0" algn="just">
              <a:buNone/>
            </a:pPr>
            <a:r>
              <a:rPr lang="tr-TR" dirty="0" smtClean="0">
                <a:solidFill>
                  <a:srgbClr val="FF0000"/>
                </a:solidFill>
              </a:rPr>
              <a:t>Bağımlı </a:t>
            </a:r>
            <a:r>
              <a:rPr lang="tr-TR" dirty="0">
                <a:solidFill>
                  <a:srgbClr val="FF0000"/>
                </a:solidFill>
              </a:rPr>
              <a:t>değişken : </a:t>
            </a:r>
            <a:r>
              <a:rPr lang="tr-TR" dirty="0" smtClean="0"/>
              <a:t>bitkinin </a:t>
            </a:r>
            <a:r>
              <a:rPr lang="tr-TR" dirty="0"/>
              <a:t>boyu, </a:t>
            </a:r>
            <a:r>
              <a:rPr lang="tr-TR" dirty="0" smtClean="0"/>
              <a:t>yaprak </a:t>
            </a:r>
            <a:r>
              <a:rPr lang="tr-TR" dirty="0"/>
              <a:t>sayısı, </a:t>
            </a:r>
            <a:r>
              <a:rPr lang="tr-TR" dirty="0" smtClean="0"/>
              <a:t>gövde </a:t>
            </a:r>
            <a:r>
              <a:rPr lang="tr-TR" dirty="0"/>
              <a:t>kalınlığı vb. </a:t>
            </a:r>
          </a:p>
          <a:p>
            <a:pPr marL="0" indent="0" algn="just">
              <a:buNone/>
            </a:pPr>
            <a:endParaRPr lang="tr-TR" dirty="0"/>
          </a:p>
          <a:p>
            <a:pPr marL="0" indent="0" algn="just">
              <a:buNone/>
            </a:pPr>
            <a:r>
              <a:rPr lang="tr-TR" dirty="0" smtClean="0">
                <a:solidFill>
                  <a:srgbClr val="FF0000"/>
                </a:solidFill>
              </a:rPr>
              <a:t>Kontrol grubu:</a:t>
            </a:r>
            <a:r>
              <a:rPr lang="tr-TR" dirty="0" smtClean="0"/>
              <a:t> bağımlı değişken ile </a:t>
            </a:r>
            <a:r>
              <a:rPr lang="tr-TR" dirty="0"/>
              <a:t>aynı büyüklükte </a:t>
            </a:r>
            <a:r>
              <a:rPr lang="tr-TR" dirty="0" smtClean="0"/>
              <a:t>kap, aynı </a:t>
            </a:r>
            <a:r>
              <a:rPr lang="tr-TR" dirty="0"/>
              <a:t>cins </a:t>
            </a:r>
            <a:r>
              <a:rPr lang="tr-TR" dirty="0" smtClean="0"/>
              <a:t>bitki, aynı </a:t>
            </a:r>
            <a:r>
              <a:rPr lang="tr-TR" dirty="0"/>
              <a:t>cins ve miktarda </a:t>
            </a:r>
            <a:r>
              <a:rPr lang="tr-TR" dirty="0" smtClean="0"/>
              <a:t>toprak, </a:t>
            </a:r>
            <a:r>
              <a:rPr lang="tr-TR" dirty="0"/>
              <a:t>aynı zamanda aynı </a:t>
            </a:r>
            <a:r>
              <a:rPr lang="tr-TR" dirty="0" smtClean="0"/>
              <a:t>miktar verilen su, aynı </a:t>
            </a:r>
            <a:r>
              <a:rPr lang="tr-TR" dirty="0"/>
              <a:t>miktar </a:t>
            </a:r>
            <a:r>
              <a:rPr lang="tr-TR" dirty="0" smtClean="0"/>
              <a:t>ışık, </a:t>
            </a:r>
            <a:r>
              <a:rPr lang="tr-TR" dirty="0"/>
              <a:t>bütün ölçümlerin aynı zamanda </a:t>
            </a:r>
            <a:r>
              <a:rPr lang="tr-TR" dirty="0" smtClean="0"/>
              <a:t>yapılması.</a:t>
            </a:r>
            <a:endParaRPr lang="tr-TR" dirty="0"/>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136</a:t>
            </a:fld>
            <a:endParaRPr lang="tr-TR"/>
          </a:p>
        </p:txBody>
      </p:sp>
    </p:spTree>
    <p:extLst>
      <p:ext uri="{BB962C8B-B14F-4D97-AF65-F5344CB8AC3E}">
        <p14:creationId xmlns:p14="http://schemas.microsoft.com/office/powerpoint/2010/main" val="2432260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ontrol grubu Ã¶rnekler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342"/>
            <a:ext cx="3505424" cy="48758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ontrol grubu Ã¶rnekleri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285552"/>
            <a:ext cx="5580112" cy="3673575"/>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137</a:t>
            </a:fld>
            <a:endParaRPr lang="tr-TR"/>
          </a:p>
        </p:txBody>
      </p:sp>
    </p:spTree>
    <p:extLst>
      <p:ext uri="{BB962C8B-B14F-4D97-AF65-F5344CB8AC3E}">
        <p14:creationId xmlns:p14="http://schemas.microsoft.com/office/powerpoint/2010/main" val="33711855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Hipotez nedir?</a:t>
            </a:r>
            <a:endParaRPr lang="tr-TR" dirty="0"/>
          </a:p>
        </p:txBody>
      </p:sp>
      <p:sp>
        <p:nvSpPr>
          <p:cNvPr id="3" name="İçerik Yer Tutucusu 2"/>
          <p:cNvSpPr>
            <a:spLocks noGrp="1"/>
          </p:cNvSpPr>
          <p:nvPr>
            <p:ph idx="1"/>
          </p:nvPr>
        </p:nvSpPr>
        <p:spPr/>
        <p:txBody>
          <a:bodyPr/>
          <a:lstStyle/>
          <a:p>
            <a:pPr marL="0" indent="0" algn="just">
              <a:buNone/>
            </a:pPr>
            <a:r>
              <a:rPr lang="tr-TR" dirty="0" smtClean="0"/>
              <a:t>Hipotez</a:t>
            </a:r>
            <a:r>
              <a:rPr lang="tr-TR" dirty="0"/>
              <a:t>, iki ya da daha fazla değişken arasındaki </a:t>
            </a:r>
            <a:r>
              <a:rPr lang="tr-TR" dirty="0" smtClean="0"/>
              <a:t>ilişki hakkında </a:t>
            </a:r>
            <a:r>
              <a:rPr lang="tr-TR" dirty="0"/>
              <a:t>doğrulanabilecek ya da </a:t>
            </a:r>
            <a:r>
              <a:rPr lang="tr-TR" dirty="0" err="1"/>
              <a:t>yanlışlanabilecek</a:t>
            </a:r>
            <a:r>
              <a:rPr lang="tr-TR" dirty="0"/>
              <a:t> olan bir ifadedir. </a:t>
            </a:r>
            <a:endParaRPr lang="tr-TR" dirty="0" smtClean="0"/>
          </a:p>
          <a:p>
            <a:pPr marL="0" indent="0" algn="just">
              <a:buNone/>
            </a:pPr>
            <a:endParaRPr lang="tr-TR" dirty="0"/>
          </a:p>
          <a:p>
            <a:pPr marL="0" indent="0" algn="just">
              <a:buNone/>
            </a:pPr>
            <a:r>
              <a:rPr lang="tr-TR" dirty="0" smtClean="0"/>
              <a:t>Doğruluğu </a:t>
            </a:r>
            <a:r>
              <a:rPr lang="tr-TR" dirty="0"/>
              <a:t>ya da yanlışlığı sınanmamış </a:t>
            </a:r>
            <a:r>
              <a:rPr lang="tr-TR" dirty="0" smtClean="0"/>
              <a:t>olası çözümler. </a:t>
            </a:r>
          </a:p>
          <a:p>
            <a:pPr marL="0" indent="0" algn="just">
              <a:buNone/>
            </a:pPr>
            <a:endParaRPr lang="tr-TR" dirty="0"/>
          </a:p>
          <a:p>
            <a:pPr marL="0" indent="0" algn="just">
              <a:buNone/>
            </a:pPr>
            <a:r>
              <a:rPr lang="tr-TR" dirty="0" smtClean="0"/>
              <a:t>İddia (</a:t>
            </a:r>
            <a:r>
              <a:rPr lang="tr-TR" dirty="0" err="1" smtClean="0"/>
              <a:t>lar</a:t>
            </a:r>
            <a:r>
              <a:rPr lang="tr-TR" dirty="0" smtClean="0"/>
              <a:t>) </a:t>
            </a:r>
            <a:r>
              <a:rPr lang="tr-TR" dirty="0" smtClean="0"/>
              <a:t>!!! Tahminler ????</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138</a:t>
            </a:fld>
            <a:endParaRPr lang="tr-TR"/>
          </a:p>
        </p:txBody>
      </p:sp>
    </p:spTree>
    <p:extLst>
      <p:ext uri="{BB962C8B-B14F-4D97-AF65-F5344CB8AC3E}">
        <p14:creationId xmlns:p14="http://schemas.microsoft.com/office/powerpoint/2010/main" val="1961309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88640"/>
            <a:ext cx="8229600" cy="1143000"/>
          </a:xfrm>
        </p:spPr>
        <p:txBody>
          <a:bodyPr/>
          <a:lstStyle/>
          <a:p>
            <a:r>
              <a:rPr lang="tr-TR" dirty="0"/>
              <a:t>Hipotez </a:t>
            </a:r>
            <a:r>
              <a:rPr lang="tr-TR" dirty="0" smtClean="0"/>
              <a:t>(Denence)</a:t>
            </a:r>
            <a:endParaRPr lang="tr-TR" dirty="0"/>
          </a:p>
        </p:txBody>
      </p:sp>
      <p:sp>
        <p:nvSpPr>
          <p:cNvPr id="3" name="İçerik Yer Tutucusu 2"/>
          <p:cNvSpPr>
            <a:spLocks noGrp="1"/>
          </p:cNvSpPr>
          <p:nvPr>
            <p:ph idx="1"/>
          </p:nvPr>
        </p:nvSpPr>
        <p:spPr>
          <a:xfrm>
            <a:off x="457200" y="1988841"/>
            <a:ext cx="8229600" cy="3240360"/>
          </a:xfrm>
        </p:spPr>
        <p:style>
          <a:lnRef idx="2">
            <a:schemeClr val="accent1">
              <a:shade val="50000"/>
            </a:schemeClr>
          </a:lnRef>
          <a:fillRef idx="1">
            <a:schemeClr val="accent1"/>
          </a:fillRef>
          <a:effectRef idx="0">
            <a:schemeClr val="accent1"/>
          </a:effectRef>
          <a:fontRef idx="minor">
            <a:schemeClr val="lt1"/>
          </a:fontRef>
        </p:style>
        <p:txBody>
          <a:bodyPr/>
          <a:lstStyle/>
          <a:p>
            <a:pPr marL="0" indent="0" algn="just">
              <a:lnSpc>
                <a:spcPct val="150000"/>
              </a:lnSpc>
              <a:buNone/>
            </a:pPr>
            <a:r>
              <a:rPr lang="tr-TR" b="1" dirty="0"/>
              <a:t>Hipotez, araştırmayı belirli değişkenler arasındaki ilişkinin incelenmesi şeklinde sınırlar ve veri toplamanın, çözümlemenin ve yorumlamanın uygun yöntemlerini önerir.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139</a:t>
            </a:fld>
            <a:endParaRPr lang="tr-TR"/>
          </a:p>
        </p:txBody>
      </p:sp>
    </p:spTree>
    <p:extLst>
      <p:ext uri="{BB962C8B-B14F-4D97-AF65-F5344CB8AC3E}">
        <p14:creationId xmlns:p14="http://schemas.microsoft.com/office/powerpoint/2010/main" val="3498269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Ã¼mdengelim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4" descr="TÃ¼mdengelim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6" descr="TÃ¼mdengelim ile ilgili gÃ¶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Yamuk 6"/>
          <p:cNvSpPr/>
          <p:nvPr/>
        </p:nvSpPr>
        <p:spPr>
          <a:xfrm rot="10800000">
            <a:off x="899591" y="1052735"/>
            <a:ext cx="3960440" cy="4031297"/>
          </a:xfrm>
          <a:prstGeom prst="trapezoi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387015" y="1378729"/>
            <a:ext cx="2889919" cy="523220"/>
          </a:xfrm>
          <a:prstGeom prst="rect">
            <a:avLst/>
          </a:prstGeom>
          <a:noFill/>
        </p:spPr>
        <p:txBody>
          <a:bodyPr wrap="square" rtlCol="0">
            <a:spAutoFit/>
          </a:bodyPr>
          <a:lstStyle/>
          <a:p>
            <a:pPr algn="ctr"/>
            <a:r>
              <a:rPr lang="tr-TR" sz="2800" b="1" dirty="0" smtClean="0">
                <a:solidFill>
                  <a:srgbClr val="C00000"/>
                </a:solidFill>
              </a:rPr>
              <a:t>TÜMDENGELİM</a:t>
            </a:r>
            <a:endParaRPr lang="tr-TR" sz="2800" b="1" dirty="0">
              <a:solidFill>
                <a:srgbClr val="C00000"/>
              </a:solidFill>
            </a:endParaRPr>
          </a:p>
        </p:txBody>
      </p:sp>
      <p:sp>
        <p:nvSpPr>
          <p:cNvPr id="9" name="Metin kutusu 8"/>
          <p:cNvSpPr txBox="1"/>
          <p:nvPr/>
        </p:nvSpPr>
        <p:spPr>
          <a:xfrm>
            <a:off x="1403648" y="1975490"/>
            <a:ext cx="2664296" cy="2246769"/>
          </a:xfrm>
          <a:prstGeom prst="rect">
            <a:avLst/>
          </a:prstGeom>
          <a:noFill/>
        </p:spPr>
        <p:txBody>
          <a:bodyPr wrap="square" rtlCol="0">
            <a:spAutoFit/>
          </a:bodyPr>
          <a:lstStyle/>
          <a:p>
            <a:pPr marL="285750" indent="-285750" algn="ctr">
              <a:buFontTx/>
              <a:buChar char="-"/>
            </a:pPr>
            <a:r>
              <a:rPr lang="tr-TR" sz="2800" dirty="0" smtClean="0"/>
              <a:t>Kurallar ile başlar</a:t>
            </a:r>
          </a:p>
          <a:p>
            <a:pPr marL="285750" indent="-285750" algn="ctr">
              <a:buFontTx/>
              <a:buChar char="-"/>
            </a:pPr>
            <a:r>
              <a:rPr lang="tr-TR" sz="2800" dirty="0" smtClean="0"/>
              <a:t>Kısa vadede daha fazla bilgi alır.</a:t>
            </a:r>
            <a:endParaRPr lang="tr-TR" sz="2800" dirty="0"/>
          </a:p>
        </p:txBody>
      </p:sp>
      <p:sp>
        <p:nvSpPr>
          <p:cNvPr id="10" name="Yamuk 9"/>
          <p:cNvSpPr/>
          <p:nvPr/>
        </p:nvSpPr>
        <p:spPr>
          <a:xfrm>
            <a:off x="4499992" y="1052735"/>
            <a:ext cx="3744416" cy="4031298"/>
          </a:xfrm>
          <a:prstGeom prst="trapezoi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5183370" y="1379350"/>
            <a:ext cx="2232248" cy="523220"/>
          </a:xfrm>
          <a:prstGeom prst="rect">
            <a:avLst/>
          </a:prstGeom>
          <a:noFill/>
        </p:spPr>
        <p:txBody>
          <a:bodyPr wrap="square" rtlCol="0">
            <a:spAutoFit/>
          </a:bodyPr>
          <a:lstStyle/>
          <a:p>
            <a:pPr algn="ctr"/>
            <a:r>
              <a:rPr lang="tr-TR" sz="2800" b="1" dirty="0" smtClean="0">
                <a:solidFill>
                  <a:srgbClr val="C00000"/>
                </a:solidFill>
              </a:rPr>
              <a:t> TÜMEVARIM</a:t>
            </a:r>
            <a:endParaRPr lang="tr-TR" sz="2800" b="1" dirty="0">
              <a:solidFill>
                <a:srgbClr val="C00000"/>
              </a:solidFill>
            </a:endParaRPr>
          </a:p>
        </p:txBody>
      </p:sp>
      <p:sp>
        <p:nvSpPr>
          <p:cNvPr id="12" name="Metin kutusu 11"/>
          <p:cNvSpPr txBox="1"/>
          <p:nvPr/>
        </p:nvSpPr>
        <p:spPr>
          <a:xfrm>
            <a:off x="5058054" y="1947660"/>
            <a:ext cx="2484276" cy="3108543"/>
          </a:xfrm>
          <a:prstGeom prst="rect">
            <a:avLst/>
          </a:prstGeom>
          <a:noFill/>
        </p:spPr>
        <p:txBody>
          <a:bodyPr wrap="square" rtlCol="0">
            <a:spAutoFit/>
          </a:bodyPr>
          <a:lstStyle/>
          <a:p>
            <a:pPr marL="285750" indent="-285750" algn="ctr">
              <a:buFontTx/>
              <a:buChar char="-"/>
            </a:pPr>
            <a:r>
              <a:rPr lang="tr-TR" sz="2800" dirty="0" smtClean="0"/>
              <a:t>Gözlemle başlar</a:t>
            </a:r>
          </a:p>
          <a:p>
            <a:pPr marL="285750" indent="-285750" algn="ctr">
              <a:buFontTx/>
              <a:buChar char="-"/>
            </a:pPr>
            <a:r>
              <a:rPr lang="tr-TR" sz="2800" dirty="0" smtClean="0"/>
              <a:t>Açıklar</a:t>
            </a:r>
          </a:p>
          <a:p>
            <a:pPr marL="285750" indent="-285750" algn="ctr">
              <a:buFontTx/>
              <a:buChar char="-"/>
            </a:pPr>
            <a:r>
              <a:rPr lang="tr-TR" sz="2800" dirty="0" smtClean="0"/>
              <a:t>Hatırlama ve yorumlama uzun vadede daha iyidir.</a:t>
            </a:r>
            <a:endParaRPr lang="tr-TR" sz="2800" dirty="0"/>
          </a:p>
        </p:txBody>
      </p:sp>
      <p:sp>
        <p:nvSpPr>
          <p:cNvPr id="2" name="Slayt Numarası Yer Tutucusu 1"/>
          <p:cNvSpPr>
            <a:spLocks noGrp="1"/>
          </p:cNvSpPr>
          <p:nvPr>
            <p:ph type="sldNum" sz="quarter" idx="12"/>
          </p:nvPr>
        </p:nvSpPr>
        <p:spPr/>
        <p:txBody>
          <a:bodyPr/>
          <a:lstStyle/>
          <a:p>
            <a:fld id="{1076DA70-7368-4227-BD4A-24FC0CBF7FC2}" type="slidenum">
              <a:rPr lang="tr-TR" smtClean="0"/>
              <a:t>14</a:t>
            </a:fld>
            <a:endParaRPr lang="tr-TR"/>
          </a:p>
        </p:txBody>
      </p:sp>
    </p:spTree>
    <p:extLst>
      <p:ext uri="{BB962C8B-B14F-4D97-AF65-F5344CB8AC3E}">
        <p14:creationId xmlns:p14="http://schemas.microsoft.com/office/powerpoint/2010/main" val="304032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Hipotez</a:t>
            </a:r>
          </a:p>
        </p:txBody>
      </p:sp>
      <p:sp>
        <p:nvSpPr>
          <p:cNvPr id="3" name="İçerik Yer Tutucusu 2"/>
          <p:cNvSpPr>
            <a:spLocks noGrp="1"/>
          </p:cNvSpPr>
          <p:nvPr>
            <p:ph idx="1"/>
          </p:nvPr>
        </p:nvSpPr>
        <p:spPr/>
        <p:txBody>
          <a:bodyPr>
            <a:normAutofit lnSpcReduction="10000"/>
          </a:bodyPr>
          <a:lstStyle/>
          <a:p>
            <a:pPr marL="0" indent="0" algn="just">
              <a:buNone/>
            </a:pPr>
            <a:r>
              <a:rPr lang="tr-TR" dirty="0" smtClean="0"/>
              <a:t>Neden </a:t>
            </a:r>
            <a:r>
              <a:rPr lang="tr-TR" dirty="0"/>
              <a:t>sonuç ilişkilerini ortaya </a:t>
            </a:r>
            <a:r>
              <a:rPr lang="tr-TR" dirty="0" smtClean="0"/>
              <a:t>koymak,</a:t>
            </a:r>
          </a:p>
          <a:p>
            <a:pPr marL="0" indent="0" algn="just">
              <a:buNone/>
            </a:pPr>
            <a:endParaRPr lang="tr-TR" dirty="0"/>
          </a:p>
          <a:p>
            <a:pPr marL="0" indent="0" algn="just">
              <a:buNone/>
            </a:pPr>
            <a:r>
              <a:rPr lang="tr-TR" dirty="0" smtClean="0"/>
              <a:t>Sınamaya </a:t>
            </a:r>
            <a:r>
              <a:rPr lang="tr-TR" dirty="0"/>
              <a:t>yönelik </a:t>
            </a:r>
            <a:r>
              <a:rPr lang="tr-TR" dirty="0" smtClean="0"/>
              <a:t>araştırmalar, </a:t>
            </a:r>
          </a:p>
          <a:p>
            <a:pPr marL="0" indent="0" algn="just">
              <a:buNone/>
            </a:pPr>
            <a:endParaRPr lang="tr-TR" dirty="0"/>
          </a:p>
          <a:p>
            <a:pPr marL="0" indent="0" algn="just">
              <a:buNone/>
            </a:pPr>
            <a:r>
              <a:rPr lang="tr-TR" dirty="0" smtClean="0"/>
              <a:t>Bir </a:t>
            </a:r>
            <a:r>
              <a:rPr lang="tr-TR" dirty="0"/>
              <a:t>araştırma problemi tek bir hipotezden oluşmak zorunda değildir. </a:t>
            </a:r>
            <a:endParaRPr lang="tr-TR" dirty="0" smtClean="0"/>
          </a:p>
          <a:p>
            <a:pPr marL="0" indent="0" algn="just">
              <a:buNone/>
            </a:pPr>
            <a:endParaRPr lang="tr-TR" dirty="0" smtClean="0"/>
          </a:p>
          <a:p>
            <a:pPr marL="0" indent="0" algn="just">
              <a:buNone/>
            </a:pPr>
            <a:r>
              <a:rPr lang="tr-TR" sz="2800" dirty="0" smtClean="0">
                <a:solidFill>
                  <a:srgbClr val="FF0000"/>
                </a:solidFill>
                <a:latin typeface="Adobe Devanagari" pitchFamily="18" charset="0"/>
                <a:cs typeface="Adobe Devanagari" pitchFamily="18" charset="0"/>
              </a:rPr>
              <a:t>«çalışılan </a:t>
            </a:r>
            <a:r>
              <a:rPr lang="tr-TR" sz="2800" dirty="0">
                <a:solidFill>
                  <a:srgbClr val="FF0000"/>
                </a:solidFill>
                <a:latin typeface="Adobe Devanagari" pitchFamily="18" charset="0"/>
                <a:cs typeface="Adobe Devanagari" pitchFamily="18" charset="0"/>
              </a:rPr>
              <a:t>problemin doğası, çalışılan alanın genişliği </a:t>
            </a:r>
            <a:r>
              <a:rPr lang="tr-TR" sz="2800" dirty="0" smtClean="0">
                <a:solidFill>
                  <a:srgbClr val="FF0000"/>
                </a:solidFill>
                <a:latin typeface="Adobe Devanagari" pitchFamily="18" charset="0"/>
                <a:cs typeface="Adobe Devanagari" pitchFamily="18" charset="0"/>
              </a:rPr>
              <a:t>….»</a:t>
            </a:r>
          </a:p>
          <a:p>
            <a:pPr marL="0" indent="0" algn="just">
              <a:buNone/>
            </a:pP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140</a:t>
            </a:fld>
            <a:endParaRPr lang="tr-TR"/>
          </a:p>
        </p:txBody>
      </p:sp>
    </p:spTree>
    <p:extLst>
      <p:ext uri="{BB962C8B-B14F-4D97-AF65-F5344CB8AC3E}">
        <p14:creationId xmlns:p14="http://schemas.microsoft.com/office/powerpoint/2010/main" val="40669640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Hipotez Çeşitleri </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smtClean="0"/>
              <a:t>Bilimsel araştırmalarda iki çeşit hipotez söz konusudur:</a:t>
            </a:r>
          </a:p>
          <a:p>
            <a:pPr marL="0" indent="0" algn="just">
              <a:buNone/>
            </a:pPr>
            <a:endParaRPr lang="tr-TR" sz="2800" dirty="0"/>
          </a:p>
          <a:p>
            <a:pPr marL="0" indent="0" algn="just">
              <a:buNone/>
            </a:pPr>
            <a:r>
              <a:rPr lang="tr-TR" sz="2800" b="1" dirty="0" smtClean="0">
                <a:solidFill>
                  <a:srgbClr val="FF0000"/>
                </a:solidFill>
              </a:rPr>
              <a:t>1- Alternatif Hipotez</a:t>
            </a:r>
            <a:r>
              <a:rPr lang="tr-TR" sz="2800" dirty="0" smtClean="0"/>
              <a:t>; araştırmacının varsayımını ifade eden hipotezdir.</a:t>
            </a:r>
          </a:p>
          <a:p>
            <a:pPr marL="0" indent="0" algn="just">
              <a:buNone/>
            </a:pPr>
            <a:endParaRPr lang="tr-TR" sz="2800" dirty="0" smtClean="0"/>
          </a:p>
          <a:p>
            <a:pPr marL="0" indent="0" algn="just">
              <a:buNone/>
            </a:pPr>
            <a:r>
              <a:rPr lang="tr-TR" sz="2800" b="1" dirty="0" smtClean="0">
                <a:solidFill>
                  <a:srgbClr val="FF0000"/>
                </a:solidFill>
              </a:rPr>
              <a:t>2- Yokluk (</a:t>
            </a:r>
            <a:r>
              <a:rPr lang="tr-TR" sz="2800" b="1" dirty="0" err="1" smtClean="0">
                <a:solidFill>
                  <a:srgbClr val="FF0000"/>
                </a:solidFill>
              </a:rPr>
              <a:t>null</a:t>
            </a:r>
            <a:r>
              <a:rPr lang="tr-TR" sz="2800" b="1" dirty="0" smtClean="0">
                <a:solidFill>
                  <a:srgbClr val="FF0000"/>
                </a:solidFill>
              </a:rPr>
              <a:t>, sıfır) Hipotez</a:t>
            </a:r>
            <a:r>
              <a:rPr lang="tr-TR" sz="2800" dirty="0" smtClean="0"/>
              <a:t>; ‘’anlamlı bir ilişki yok’’ şeklinde alternatif hipotezin yokluk durumunu ifade eden hipotezdir.</a:t>
            </a:r>
          </a:p>
          <a:p>
            <a:pPr marL="0" indent="0" algn="just">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141</a:t>
            </a:fld>
            <a:endParaRPr lang="tr-TR"/>
          </a:p>
        </p:txBody>
      </p:sp>
    </p:spTree>
    <p:extLst>
      <p:ext uri="{BB962C8B-B14F-4D97-AF65-F5344CB8AC3E}">
        <p14:creationId xmlns:p14="http://schemas.microsoft.com/office/powerpoint/2010/main" val="12294688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3200" dirty="0">
                <a:solidFill>
                  <a:srgbClr val="FF0000"/>
                </a:solidFill>
              </a:rPr>
              <a:t>Hipotezlerin özellikleri şunlardır: </a:t>
            </a:r>
          </a:p>
        </p:txBody>
      </p:sp>
      <p:sp>
        <p:nvSpPr>
          <p:cNvPr id="3" name="İçerik Yer Tutucusu 2"/>
          <p:cNvSpPr>
            <a:spLocks noGrp="1"/>
          </p:cNvSpPr>
          <p:nvPr>
            <p:ph idx="1"/>
          </p:nvPr>
        </p:nvSpPr>
        <p:spPr/>
        <p:txBody>
          <a:bodyPr/>
          <a:lstStyle/>
          <a:p>
            <a:pPr marL="0" indent="0" algn="just">
              <a:buNone/>
            </a:pPr>
            <a:r>
              <a:rPr lang="tr-TR" dirty="0"/>
              <a:t>•Sınanabilir olmalıdır, </a:t>
            </a:r>
            <a:endParaRPr lang="tr-TR" dirty="0" smtClean="0"/>
          </a:p>
          <a:p>
            <a:pPr marL="0" indent="0" algn="just">
              <a:buNone/>
            </a:pPr>
            <a:endParaRPr lang="tr-TR" dirty="0"/>
          </a:p>
          <a:p>
            <a:pPr marL="0" indent="0" algn="just">
              <a:buNone/>
            </a:pPr>
            <a:r>
              <a:rPr lang="tr-TR" dirty="0"/>
              <a:t>•Belirli değişkenler arasındaki ilişki hakkında bir ifade olduğu için kapsamı sınırlıdır. </a:t>
            </a:r>
            <a:endParaRPr lang="tr-TR" dirty="0" smtClean="0"/>
          </a:p>
          <a:p>
            <a:pPr marL="0" indent="0" algn="just">
              <a:buNone/>
            </a:pPr>
            <a:endParaRPr lang="tr-TR" dirty="0"/>
          </a:p>
          <a:p>
            <a:pPr marL="0" indent="0" algn="just">
              <a:buNone/>
            </a:pPr>
            <a:r>
              <a:rPr lang="tr-TR" dirty="0"/>
              <a:t>•Araştırma probleminin doğasına, büyüklüğüne ve yoğunluğuna ilişkin yeterli bilgi elde edildikten sonra kurulmalıdır.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142</a:t>
            </a:fld>
            <a:endParaRPr lang="tr-TR"/>
          </a:p>
        </p:txBody>
      </p:sp>
    </p:spTree>
    <p:extLst>
      <p:ext uri="{BB962C8B-B14F-4D97-AF65-F5344CB8AC3E}">
        <p14:creationId xmlns:p14="http://schemas.microsoft.com/office/powerpoint/2010/main" val="150867546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3200" dirty="0">
                <a:solidFill>
                  <a:srgbClr val="FF0000"/>
                </a:solidFill>
              </a:rPr>
              <a:t>Hipotezlerin özellikleri şunlardır: </a:t>
            </a:r>
            <a:endParaRPr lang="tr-TR" sz="3200"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dirty="0"/>
              <a:t>•Mevcut bilgilerle, doğrulanmış genelleme ve kuramlarla çelişmemelidir</a:t>
            </a:r>
            <a:r>
              <a:rPr lang="tr-TR" dirty="0" smtClean="0"/>
              <a:t>.</a:t>
            </a:r>
          </a:p>
          <a:p>
            <a:pPr marL="0" indent="0" algn="just">
              <a:buNone/>
            </a:pPr>
            <a:r>
              <a:rPr lang="tr-TR" dirty="0" smtClean="0"/>
              <a:t> </a:t>
            </a:r>
            <a:endParaRPr lang="tr-TR" dirty="0"/>
          </a:p>
          <a:p>
            <a:pPr marL="0" indent="0" algn="just">
              <a:buNone/>
            </a:pPr>
            <a:r>
              <a:rPr lang="tr-TR" dirty="0"/>
              <a:t>•Doğrudan doğruya gözlenebilir veriler üzerine kurulmalı, bu nedenle kavramlar arasındaki değil, değişkenler arasındaki ilişkilere ilişkin olmalıdır</a:t>
            </a:r>
            <a:r>
              <a:rPr lang="tr-TR" dirty="0" smtClean="0"/>
              <a:t>.</a:t>
            </a:r>
          </a:p>
          <a:p>
            <a:pPr marL="0" indent="0" algn="just">
              <a:buNone/>
            </a:pPr>
            <a:endParaRPr lang="tr-TR" dirty="0"/>
          </a:p>
          <a:p>
            <a:pPr marL="0" indent="0" algn="just">
              <a:buNone/>
            </a:pPr>
            <a:r>
              <a:rPr lang="tr-TR" dirty="0"/>
              <a:t>•Doğru terimlerle ve mümkün olduğunca kısa olarak ifade </a:t>
            </a:r>
            <a:r>
              <a:rPr lang="tr-TR" dirty="0" smtClean="0"/>
              <a:t>edilmelidir. </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143</a:t>
            </a:fld>
            <a:endParaRPr lang="tr-TR"/>
          </a:p>
        </p:txBody>
      </p:sp>
    </p:spTree>
    <p:extLst>
      <p:ext uri="{BB962C8B-B14F-4D97-AF65-F5344CB8AC3E}">
        <p14:creationId xmlns:p14="http://schemas.microsoft.com/office/powerpoint/2010/main" val="218864186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just"/>
            <a:r>
              <a:rPr lang="tr-TR" sz="3200" dirty="0">
                <a:solidFill>
                  <a:srgbClr val="FF0000"/>
                </a:solidFill>
              </a:rPr>
              <a:t>Hipotezlerin özellikleri şunlardır: </a:t>
            </a:r>
            <a:endParaRPr lang="tr-TR" dirty="0"/>
          </a:p>
        </p:txBody>
      </p:sp>
      <p:sp>
        <p:nvSpPr>
          <p:cNvPr id="3" name="İçerik Yer Tutucusu 2"/>
          <p:cNvSpPr>
            <a:spLocks noGrp="1"/>
          </p:cNvSpPr>
          <p:nvPr>
            <p:ph idx="1"/>
          </p:nvPr>
        </p:nvSpPr>
        <p:spPr/>
        <p:txBody>
          <a:bodyPr/>
          <a:lstStyle/>
          <a:p>
            <a:pPr marL="0" indent="0" algn="just">
              <a:buNone/>
            </a:pPr>
            <a:r>
              <a:rPr lang="tr-TR" dirty="0" smtClean="0"/>
              <a:t>•Hipotez </a:t>
            </a:r>
            <a:r>
              <a:rPr lang="tr-TR" b="1" dirty="0" smtClean="0">
                <a:solidFill>
                  <a:srgbClr val="FF0000"/>
                </a:solidFill>
                <a:latin typeface="Adobe Devanagari" pitchFamily="18" charset="0"/>
                <a:cs typeface="Adobe Devanagari" pitchFamily="18" charset="0"/>
              </a:rPr>
              <a:t>PROJEDE</a:t>
            </a:r>
            <a:r>
              <a:rPr lang="tr-TR" dirty="0" smtClean="0"/>
              <a:t> </a:t>
            </a:r>
            <a:r>
              <a:rPr lang="tr-TR" dirty="0"/>
              <a:t>ayrıntılı bir şekilde </a:t>
            </a:r>
            <a:r>
              <a:rPr lang="tr-TR" dirty="0" smtClean="0"/>
              <a:t>temellendirilmelidir.</a:t>
            </a:r>
            <a:endParaRPr lang="tr-TR" dirty="0"/>
          </a:p>
          <a:p>
            <a:pPr marL="0" indent="0" algn="just">
              <a:buNone/>
            </a:pPr>
            <a:endParaRPr lang="tr-TR" dirty="0"/>
          </a:p>
          <a:p>
            <a:pPr marL="0" indent="0" algn="just">
              <a:buNone/>
            </a:pPr>
            <a:r>
              <a:rPr lang="tr-TR" dirty="0" smtClean="0"/>
              <a:t>•Bağımsız ve bağımlı değişkenler içermelidir.</a:t>
            </a:r>
            <a:endParaRPr lang="tr-TR" dirty="0"/>
          </a:p>
          <a:p>
            <a:pPr marL="0" indent="0" algn="just">
              <a:buNone/>
            </a:pPr>
            <a:endParaRPr lang="tr-TR" dirty="0"/>
          </a:p>
          <a:p>
            <a:pPr marL="0" indent="0" algn="just">
              <a:buNone/>
            </a:pPr>
            <a:r>
              <a:rPr lang="tr-TR" dirty="0" smtClean="0"/>
              <a:t>•Hipotez </a:t>
            </a:r>
            <a:r>
              <a:rPr lang="tr-TR" dirty="0"/>
              <a:t>açık olmalı ve deney(</a:t>
            </a:r>
            <a:r>
              <a:rPr lang="tr-TR" dirty="0" err="1"/>
              <a:t>ler</a:t>
            </a:r>
            <a:r>
              <a:rPr lang="tr-TR" dirty="0"/>
              <a:t>)le test </a:t>
            </a:r>
            <a:r>
              <a:rPr lang="tr-TR" dirty="0" smtClean="0"/>
              <a:t>edilebilmelidir.</a:t>
            </a:r>
            <a:endParaRPr lang="tr-TR" dirty="0"/>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144</a:t>
            </a:fld>
            <a:endParaRPr lang="tr-TR"/>
          </a:p>
        </p:txBody>
      </p:sp>
    </p:spTree>
    <p:extLst>
      <p:ext uri="{BB962C8B-B14F-4D97-AF65-F5344CB8AC3E}">
        <p14:creationId xmlns:p14="http://schemas.microsoft.com/office/powerpoint/2010/main" val="17888122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Teoriler</a:t>
            </a:r>
          </a:p>
        </p:txBody>
      </p:sp>
      <p:sp>
        <p:nvSpPr>
          <p:cNvPr id="3" name="İçerik Yer Tutucusu 2"/>
          <p:cNvSpPr>
            <a:spLocks noGrp="1"/>
          </p:cNvSpPr>
          <p:nvPr>
            <p:ph idx="1"/>
          </p:nvPr>
        </p:nvSpPr>
        <p:spPr/>
        <p:txBody>
          <a:bodyPr>
            <a:normAutofit/>
          </a:bodyPr>
          <a:lstStyle/>
          <a:p>
            <a:pPr marL="0" indent="0">
              <a:buNone/>
            </a:pPr>
            <a:r>
              <a:rPr lang="tr-TR" dirty="0" smtClean="0"/>
              <a:t>-- sistematik ve rasyonel bir soyut düşünce </a:t>
            </a:r>
          </a:p>
          <a:p>
            <a:pPr marL="0" indent="0">
              <a:buNone/>
            </a:pPr>
            <a:r>
              <a:rPr lang="tr-TR" dirty="0" smtClean="0"/>
              <a:t>-- </a:t>
            </a:r>
            <a:r>
              <a:rPr lang="tr-TR" dirty="0"/>
              <a:t>gözlem, deney ve araştırma gibi süreçlerle </a:t>
            </a:r>
            <a:endParaRPr lang="tr-TR" dirty="0" smtClean="0"/>
          </a:p>
          <a:p>
            <a:pPr marL="0" indent="0">
              <a:buNone/>
            </a:pPr>
            <a:r>
              <a:rPr lang="tr-TR" dirty="0" smtClean="0"/>
              <a:t>-- düşünsel </a:t>
            </a:r>
            <a:r>
              <a:rPr lang="tr-TR" dirty="0"/>
              <a:t>ve mantıksal akıl </a:t>
            </a:r>
            <a:r>
              <a:rPr lang="tr-TR" smtClean="0"/>
              <a:t>yürütme </a:t>
            </a:r>
            <a:endParaRPr lang="tr-TR" dirty="0" smtClean="0"/>
          </a:p>
        </p:txBody>
      </p:sp>
      <p:sp>
        <p:nvSpPr>
          <p:cNvPr id="4" name="Slayt Numarası Yer Tutucusu 3"/>
          <p:cNvSpPr>
            <a:spLocks noGrp="1"/>
          </p:cNvSpPr>
          <p:nvPr>
            <p:ph type="sldNum" sz="quarter" idx="12"/>
          </p:nvPr>
        </p:nvSpPr>
        <p:spPr/>
        <p:txBody>
          <a:bodyPr/>
          <a:lstStyle/>
          <a:p>
            <a:fld id="{1076DA70-7368-4227-BD4A-24FC0CBF7FC2}" type="slidenum">
              <a:rPr lang="tr-TR" smtClean="0"/>
              <a:t>145</a:t>
            </a:fld>
            <a:endParaRPr lang="tr-TR"/>
          </a:p>
        </p:txBody>
      </p:sp>
    </p:spTree>
    <p:extLst>
      <p:ext uri="{BB962C8B-B14F-4D97-AF65-F5344CB8AC3E}">
        <p14:creationId xmlns:p14="http://schemas.microsoft.com/office/powerpoint/2010/main" val="8937022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Teoriler</a:t>
            </a:r>
          </a:p>
        </p:txBody>
      </p:sp>
      <p:sp>
        <p:nvSpPr>
          <p:cNvPr id="3" name="İçerik Yer Tutucusu 2"/>
          <p:cNvSpPr>
            <a:spLocks noGrp="1"/>
          </p:cNvSpPr>
          <p:nvPr>
            <p:ph idx="1"/>
          </p:nvPr>
        </p:nvSpPr>
        <p:spPr/>
        <p:txBody>
          <a:bodyPr>
            <a:normAutofit/>
          </a:bodyPr>
          <a:lstStyle/>
          <a:p>
            <a:pPr>
              <a:buFontTx/>
              <a:buChar char="-"/>
            </a:pPr>
            <a:r>
              <a:rPr lang="tr-TR" sz="2800" dirty="0" smtClean="0"/>
              <a:t>Açıklayıcıdır: Teoriler</a:t>
            </a:r>
            <a:r>
              <a:rPr lang="tr-TR" sz="2800" dirty="0"/>
              <a:t>, doğadaki süreçlerin nasıl ve neden gerçekleştiğini açıklamayı amaçlar</a:t>
            </a:r>
            <a:r>
              <a:rPr lang="tr-TR" sz="2800" dirty="0" smtClean="0"/>
              <a:t>.</a:t>
            </a:r>
          </a:p>
          <a:p>
            <a:pPr>
              <a:buFontTx/>
              <a:buChar char="-"/>
            </a:pPr>
            <a:endParaRPr lang="tr-TR" sz="2800" dirty="0" smtClean="0"/>
          </a:p>
          <a:p>
            <a:pPr>
              <a:buFontTx/>
              <a:buChar char="-"/>
            </a:pPr>
            <a:r>
              <a:rPr lang="tr-TR" sz="2800" dirty="0" smtClean="0"/>
              <a:t>Test </a:t>
            </a:r>
            <a:r>
              <a:rPr lang="tr-TR" sz="2800" dirty="0"/>
              <a:t>Edilebilir: Teoriler, yeni gözlemlerle test edilebilir ve doğruluğu sorgulanabilir</a:t>
            </a:r>
            <a:r>
              <a:rPr lang="tr-TR" sz="2800" dirty="0" smtClean="0"/>
              <a:t>.</a:t>
            </a:r>
          </a:p>
          <a:p>
            <a:pPr>
              <a:buFontTx/>
              <a:buChar char="-"/>
            </a:pPr>
            <a:endParaRPr lang="tr-TR" sz="2800" dirty="0" smtClean="0"/>
          </a:p>
          <a:p>
            <a:pPr marL="0" indent="0">
              <a:buNone/>
            </a:pPr>
            <a:r>
              <a:rPr lang="tr-TR" sz="2800" dirty="0"/>
              <a:t>- Değişime Açık: Bilimsel teoriler, yeni veriler ve keşifler doğrultusunda gelişebilir ve </a:t>
            </a:r>
            <a:r>
              <a:rPr lang="tr-TR" sz="2800" dirty="0" smtClean="0"/>
              <a:t>güncellenebilir</a:t>
            </a:r>
            <a:r>
              <a:rPr lang="tr-TR" sz="2800" dirty="0"/>
              <a:t>.</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146</a:t>
            </a:fld>
            <a:endParaRPr lang="tr-TR"/>
          </a:p>
        </p:txBody>
      </p:sp>
    </p:spTree>
    <p:extLst>
      <p:ext uri="{BB962C8B-B14F-4D97-AF65-F5344CB8AC3E}">
        <p14:creationId xmlns:p14="http://schemas.microsoft.com/office/powerpoint/2010/main" val="14262325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t>Teoriler </a:t>
            </a:r>
          </a:p>
        </p:txBody>
      </p:sp>
      <p:sp>
        <p:nvSpPr>
          <p:cNvPr id="3" name="İçerik Yer Tutucusu 2"/>
          <p:cNvSpPr>
            <a:spLocks noGrp="1"/>
          </p:cNvSpPr>
          <p:nvPr>
            <p:ph idx="1"/>
          </p:nvPr>
        </p:nvSpPr>
        <p:spPr/>
        <p:txBody>
          <a:bodyPr>
            <a:normAutofit/>
          </a:bodyPr>
          <a:lstStyle/>
          <a:p>
            <a:pPr marL="0" indent="0" algn="just">
              <a:buNone/>
            </a:pPr>
            <a:r>
              <a:rPr lang="tr-TR" dirty="0" smtClean="0"/>
              <a:t>Bütün </a:t>
            </a:r>
            <a:r>
              <a:rPr lang="tr-TR" dirty="0"/>
              <a:t>evrende geçerli olan kurallar değildir, sadece belirli koşullarda geçerlidirler. </a:t>
            </a:r>
            <a:endParaRPr lang="tr-TR" dirty="0" smtClean="0"/>
          </a:p>
          <a:p>
            <a:pPr marL="0" indent="0" algn="just">
              <a:buNone/>
            </a:pPr>
            <a:endParaRPr lang="tr-TR" sz="1200" dirty="0" smtClean="0"/>
          </a:p>
          <a:p>
            <a:pPr marL="0" indent="0" algn="just">
              <a:buNone/>
            </a:pPr>
            <a:r>
              <a:rPr lang="tr-TR" dirty="0" smtClean="0"/>
              <a:t>Bir </a:t>
            </a:r>
            <a:r>
              <a:rPr lang="tr-TR" dirty="0"/>
              <a:t>teorinin hangi koşullarda uygulanacağı, hangi koşullarda geçerli olduğu, varsayımlarla ifade edilir. </a:t>
            </a:r>
            <a:endParaRPr lang="tr-TR" dirty="0" smtClean="0"/>
          </a:p>
          <a:p>
            <a:pPr marL="0" indent="0" algn="just">
              <a:buNone/>
            </a:pPr>
            <a:endParaRPr lang="tr-TR" sz="1200" dirty="0"/>
          </a:p>
          <a:p>
            <a:pPr marL="0" indent="0" algn="just">
              <a:buNone/>
            </a:pPr>
            <a:r>
              <a:rPr lang="tr-TR" dirty="0" smtClean="0"/>
              <a:t>Varsayımlar</a:t>
            </a:r>
            <a:r>
              <a:rPr lang="tr-TR" dirty="0"/>
              <a:t>, teorinin sınırlarını </a:t>
            </a:r>
            <a:r>
              <a:rPr lang="tr-TR" dirty="0" smtClean="0"/>
              <a:t>çizerler. </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147</a:t>
            </a:fld>
            <a:endParaRPr lang="tr-TR"/>
          </a:p>
        </p:txBody>
      </p:sp>
    </p:spTree>
    <p:extLst>
      <p:ext uri="{BB962C8B-B14F-4D97-AF65-F5344CB8AC3E}">
        <p14:creationId xmlns:p14="http://schemas.microsoft.com/office/powerpoint/2010/main" val="35522409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Kanun </a:t>
            </a:r>
            <a:endParaRPr lang="tr-TR" dirty="0"/>
          </a:p>
        </p:txBody>
      </p:sp>
      <p:sp>
        <p:nvSpPr>
          <p:cNvPr id="3" name="İçerik Yer Tutucusu 2"/>
          <p:cNvSpPr>
            <a:spLocks noGrp="1"/>
          </p:cNvSpPr>
          <p:nvPr>
            <p:ph idx="1"/>
          </p:nvPr>
        </p:nvSpPr>
        <p:spPr/>
        <p:txBody>
          <a:bodyPr>
            <a:normAutofit/>
          </a:bodyPr>
          <a:lstStyle/>
          <a:p>
            <a:pPr marL="0" indent="0">
              <a:buNone/>
            </a:pPr>
            <a:r>
              <a:rPr lang="tr-TR" sz="2800" dirty="0"/>
              <a:t>Bilimsel bir kanun, doğadaki belirli olayların tutarlı ve sürekli olarak gözlemlenen bir açıklamasıdır</a:t>
            </a:r>
            <a:r>
              <a:rPr lang="tr-TR" sz="2800" dirty="0" smtClean="0"/>
              <a:t>.</a:t>
            </a:r>
          </a:p>
          <a:p>
            <a:pPr marL="0" indent="0">
              <a:buNone/>
            </a:pPr>
            <a:endParaRPr lang="tr-TR" sz="2800" dirty="0"/>
          </a:p>
          <a:p>
            <a:pPr marL="0" indent="0">
              <a:buNone/>
            </a:pPr>
            <a:r>
              <a:rPr lang="tr-TR" sz="2800" dirty="0"/>
              <a:t>B</a:t>
            </a:r>
            <a:r>
              <a:rPr lang="tr-TR" sz="2800" dirty="0" smtClean="0"/>
              <a:t>ir </a:t>
            </a:r>
            <a:r>
              <a:rPr lang="tr-TR" sz="2800" dirty="0"/>
              <a:t>kanun, "ne" olduğunu tanımlar, ancak "neden" olduğunu açıklamaz. </a:t>
            </a:r>
            <a:endParaRPr lang="tr-TR" sz="2800" dirty="0" smtClean="0"/>
          </a:p>
          <a:p>
            <a:pPr marL="0" indent="0">
              <a:buNone/>
            </a:pPr>
            <a:endParaRPr lang="tr-TR" sz="2800" dirty="0"/>
          </a:p>
          <a:p>
            <a:pPr marL="0" indent="0">
              <a:buNone/>
            </a:pPr>
            <a:r>
              <a:rPr lang="tr-TR" sz="2800" dirty="0" smtClean="0"/>
              <a:t>Bu </a:t>
            </a:r>
            <a:r>
              <a:rPr lang="tr-TR" sz="2800" dirty="0"/>
              <a:t>yüzden, bilimsel bir kanun daha çok olayların gözlemlenmesi ve bu olayların tekrarlanabilir doğası üzerine odaklanır.</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148</a:t>
            </a:fld>
            <a:endParaRPr lang="tr-TR"/>
          </a:p>
        </p:txBody>
      </p:sp>
    </p:spTree>
    <p:extLst>
      <p:ext uri="{BB962C8B-B14F-4D97-AF65-F5344CB8AC3E}">
        <p14:creationId xmlns:p14="http://schemas.microsoft.com/office/powerpoint/2010/main" val="38203054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Kanun </a:t>
            </a:r>
          </a:p>
        </p:txBody>
      </p:sp>
      <p:sp>
        <p:nvSpPr>
          <p:cNvPr id="3" name="İçerik Yer Tutucusu 2"/>
          <p:cNvSpPr>
            <a:spLocks noGrp="1"/>
          </p:cNvSpPr>
          <p:nvPr>
            <p:ph idx="1"/>
          </p:nvPr>
        </p:nvSpPr>
        <p:spPr/>
        <p:txBody>
          <a:bodyPr>
            <a:normAutofit/>
          </a:bodyPr>
          <a:lstStyle/>
          <a:p>
            <a:pPr>
              <a:buFontTx/>
              <a:buChar char="-"/>
            </a:pPr>
            <a:r>
              <a:rPr lang="tr-TR" sz="2800" dirty="0" smtClean="0"/>
              <a:t>Tanımlayıcıdır</a:t>
            </a:r>
            <a:r>
              <a:rPr lang="tr-TR" sz="2800" dirty="0"/>
              <a:t>: Bilimsel kanunlar, doğada gerçekleşen olayların nasıl gerçekleştiğini tanımlar</a:t>
            </a:r>
            <a:r>
              <a:rPr lang="tr-TR" sz="2800" dirty="0" smtClean="0"/>
              <a:t>.</a:t>
            </a:r>
          </a:p>
          <a:p>
            <a:pPr>
              <a:buFontTx/>
              <a:buChar char="-"/>
            </a:pPr>
            <a:endParaRPr lang="tr-TR" sz="2800" dirty="0"/>
          </a:p>
          <a:p>
            <a:pPr>
              <a:buFontTx/>
              <a:buChar char="-"/>
            </a:pPr>
            <a:r>
              <a:rPr lang="tr-TR" sz="2800" dirty="0" smtClean="0"/>
              <a:t>Değişmez</a:t>
            </a:r>
            <a:r>
              <a:rPr lang="tr-TR" sz="2800" dirty="0"/>
              <a:t>: Bir kanun, bir kez doğrulandığında doğada aynı koşullar altında her zaman geçerlidir</a:t>
            </a:r>
            <a:r>
              <a:rPr lang="tr-TR" sz="2800" dirty="0" smtClean="0"/>
              <a:t>.</a:t>
            </a:r>
          </a:p>
          <a:p>
            <a:pPr>
              <a:buFontTx/>
              <a:buChar char="-"/>
            </a:pPr>
            <a:endParaRPr lang="tr-TR" sz="2800" dirty="0"/>
          </a:p>
          <a:p>
            <a:pPr marL="0" indent="0">
              <a:buNone/>
            </a:pPr>
            <a:r>
              <a:rPr lang="tr-TR" sz="2800" dirty="0"/>
              <a:t>- Genel Geçerlik: Kanunlar, geniş bir gözlem ve deney sonucunda ortaya çıkar ve genellikle tüm evrende aynı şekilde işler.</a:t>
            </a:r>
          </a:p>
          <a:p>
            <a:pPr marL="0" indent="0">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149</a:t>
            </a:fld>
            <a:endParaRPr lang="tr-TR"/>
          </a:p>
        </p:txBody>
      </p:sp>
    </p:spTree>
    <p:extLst>
      <p:ext uri="{BB962C8B-B14F-4D97-AF65-F5344CB8AC3E}">
        <p14:creationId xmlns:p14="http://schemas.microsoft.com/office/powerpoint/2010/main" val="185943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r>
              <a:rPr lang="tr-TR" sz="3600" b="1" dirty="0">
                <a:solidFill>
                  <a:srgbClr val="C00000"/>
                </a:solidFill>
              </a:rPr>
              <a:t>Bilim Y</a:t>
            </a:r>
            <a:r>
              <a:rPr lang="tr-TR" sz="3600" b="1" dirty="0" smtClean="0">
                <a:solidFill>
                  <a:srgbClr val="C00000"/>
                </a:solidFill>
              </a:rPr>
              <a:t>asası (Kanunu) </a:t>
            </a:r>
            <a:r>
              <a:rPr lang="tr-TR" sz="3600" b="1" dirty="0">
                <a:solidFill>
                  <a:srgbClr val="C00000"/>
                </a:solidFill>
              </a:rPr>
              <a:t>ve </a:t>
            </a:r>
            <a:r>
              <a:rPr lang="tr-TR" sz="3600" b="1" dirty="0" smtClean="0">
                <a:solidFill>
                  <a:srgbClr val="C00000"/>
                </a:solidFill>
              </a:rPr>
              <a:t>Kuramlar (Teoriler)</a:t>
            </a:r>
            <a:endParaRPr lang="tr-TR" sz="3600" b="1" dirty="0">
              <a:solidFill>
                <a:srgbClr val="C00000"/>
              </a:solidFill>
            </a:endParaRPr>
          </a:p>
        </p:txBody>
      </p:sp>
      <p:sp>
        <p:nvSpPr>
          <p:cNvPr id="3" name="İçerik Yer Tutucusu 2"/>
          <p:cNvSpPr>
            <a:spLocks noGrp="1"/>
          </p:cNvSpPr>
          <p:nvPr>
            <p:ph idx="1"/>
          </p:nvPr>
        </p:nvSpPr>
        <p:spPr>
          <a:xfrm>
            <a:off x="323528" y="1124744"/>
            <a:ext cx="8496944" cy="5040560"/>
          </a:xfrm>
        </p:spPr>
        <p:txBody>
          <a:bodyPr>
            <a:normAutofit/>
          </a:bodyPr>
          <a:lstStyle/>
          <a:p>
            <a:pPr marL="0" indent="0" algn="ctr">
              <a:buNone/>
            </a:pPr>
            <a:r>
              <a:rPr lang="tr-TR" b="1" i="1" dirty="0" smtClean="0">
                <a:solidFill>
                  <a:srgbClr val="0066FF"/>
                </a:solidFill>
                <a:latin typeface="Adobe Caslon Pro" pitchFamily="18" charset="-94"/>
              </a:rPr>
              <a:t>Yasalar </a:t>
            </a:r>
            <a:r>
              <a:rPr lang="tr-TR" b="1" i="1" dirty="0">
                <a:solidFill>
                  <a:srgbClr val="0066FF"/>
                </a:solidFill>
                <a:latin typeface="Adobe Caslon Pro" pitchFamily="18" charset="-94"/>
              </a:rPr>
              <a:t>tanımlayıcı, betimleyicidirler. </a:t>
            </a:r>
          </a:p>
          <a:p>
            <a:pPr marL="0" indent="0" algn="ctr">
              <a:buNone/>
            </a:pPr>
            <a:r>
              <a:rPr lang="tr-TR" b="1" i="1" dirty="0" smtClean="0">
                <a:solidFill>
                  <a:srgbClr val="0066FF"/>
                </a:solidFill>
                <a:latin typeface="Adobe Caslon Pro" pitchFamily="18" charset="-94"/>
              </a:rPr>
              <a:t>Kuramlar </a:t>
            </a:r>
            <a:r>
              <a:rPr lang="tr-TR" b="1" i="1" dirty="0">
                <a:solidFill>
                  <a:srgbClr val="0066FF"/>
                </a:solidFill>
                <a:latin typeface="Adobe Caslon Pro" pitchFamily="18" charset="-94"/>
              </a:rPr>
              <a:t>açıklayıcıdırlar</a:t>
            </a:r>
            <a:r>
              <a:rPr lang="tr-TR" b="1" i="1" dirty="0" smtClean="0">
                <a:solidFill>
                  <a:srgbClr val="0066FF"/>
                </a:solidFill>
                <a:latin typeface="Adobe Caslon Pro" pitchFamily="18" charset="-94"/>
              </a:rPr>
              <a:t>.</a:t>
            </a:r>
          </a:p>
          <a:p>
            <a:pPr marL="0" indent="0">
              <a:buNone/>
            </a:pPr>
            <a:endParaRPr lang="tr-TR" sz="800" dirty="0" smtClean="0"/>
          </a:p>
          <a:p>
            <a:pPr marL="0" indent="0" algn="just">
              <a:buNone/>
            </a:pPr>
            <a:r>
              <a:rPr lang="tr-TR" dirty="0" smtClean="0">
                <a:latin typeface="Adobe Devanagari" pitchFamily="18" charset="0"/>
                <a:ea typeface="Adobe Fan Heiti Std B" pitchFamily="34" charset="-128"/>
                <a:cs typeface="Adobe Devanagari" pitchFamily="18" charset="0"/>
              </a:rPr>
              <a:t>"….yerçekimi gerçekten var ve tarif ettiğimiz kanunlara göre hareket ediyor, ancak yerçekimine neden olan olayları açıklayan bir teori geliştiremedim." </a:t>
            </a:r>
            <a:r>
              <a:rPr lang="tr-TR" sz="1600" dirty="0">
                <a:solidFill>
                  <a:srgbClr val="FF0000"/>
                </a:solidFill>
              </a:rPr>
              <a:t>(</a:t>
            </a:r>
            <a:r>
              <a:rPr lang="tr-TR" sz="1600" b="1" dirty="0">
                <a:solidFill>
                  <a:srgbClr val="FF0000"/>
                </a:solidFill>
              </a:rPr>
              <a:t>Isaac Newton</a:t>
            </a:r>
            <a:r>
              <a:rPr lang="tr-TR" sz="1600" dirty="0">
                <a:solidFill>
                  <a:srgbClr val="FF0000"/>
                </a:solidFill>
              </a:rPr>
              <a:t>, </a:t>
            </a:r>
            <a:r>
              <a:rPr lang="tr-TR" sz="1600" i="1" dirty="0">
                <a:solidFill>
                  <a:srgbClr val="FF0000"/>
                </a:solidFill>
              </a:rPr>
              <a:t>Mathematical </a:t>
            </a:r>
            <a:r>
              <a:rPr lang="tr-TR" sz="1600" i="1" dirty="0" err="1">
                <a:solidFill>
                  <a:srgbClr val="FF0000"/>
                </a:solidFill>
              </a:rPr>
              <a:t>Principles</a:t>
            </a:r>
            <a:r>
              <a:rPr lang="tr-TR" sz="1600" i="1" dirty="0">
                <a:solidFill>
                  <a:srgbClr val="FF0000"/>
                </a:solidFill>
              </a:rPr>
              <a:t> of Natural </a:t>
            </a:r>
            <a:r>
              <a:rPr lang="tr-TR" sz="1600" i="1" dirty="0" err="1">
                <a:solidFill>
                  <a:srgbClr val="FF0000"/>
                </a:solidFill>
              </a:rPr>
              <a:t>Philosophy</a:t>
            </a:r>
            <a:r>
              <a:rPr lang="tr-TR" sz="1600" dirty="0">
                <a:solidFill>
                  <a:srgbClr val="FF0000"/>
                </a:solidFill>
              </a:rPr>
              <a:t>)</a:t>
            </a:r>
          </a:p>
          <a:p>
            <a:pPr marL="0" indent="0" algn="just">
              <a:buNone/>
            </a:pPr>
            <a:endParaRPr lang="tr-TR" dirty="0" smtClean="0">
              <a:latin typeface="Adobe Devanagari" pitchFamily="18" charset="0"/>
              <a:ea typeface="Adobe Fan Heiti Std B" pitchFamily="34" charset="-128"/>
              <a:cs typeface="Adobe Devanagari" pitchFamily="18" charset="0"/>
            </a:endParaRPr>
          </a:p>
          <a:p>
            <a:pPr marL="0" indent="0" algn="just">
              <a:buNone/>
            </a:pPr>
            <a:endParaRPr lang="tr-TR" dirty="0"/>
          </a:p>
          <a:p>
            <a:pPr marL="0" indent="0">
              <a:buNone/>
            </a:pPr>
            <a:endParaRPr lang="tr-T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841" y="4509120"/>
            <a:ext cx="4314270"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509121"/>
            <a:ext cx="3504169" cy="234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15</a:t>
            </a:fld>
            <a:endParaRPr lang="tr-TR"/>
          </a:p>
        </p:txBody>
      </p:sp>
    </p:spTree>
    <p:extLst>
      <p:ext uri="{BB962C8B-B14F-4D97-AF65-F5344CB8AC3E}">
        <p14:creationId xmlns:p14="http://schemas.microsoft.com/office/powerpoint/2010/main" val="284456205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Teori ve Kanun Arasındaki Farklar</a:t>
            </a:r>
          </a:p>
        </p:txBody>
      </p:sp>
      <p:sp>
        <p:nvSpPr>
          <p:cNvPr id="3" name="İçerik Yer Tutucusu 2"/>
          <p:cNvSpPr>
            <a:spLocks noGrp="1"/>
          </p:cNvSpPr>
          <p:nvPr>
            <p:ph idx="1"/>
          </p:nvPr>
        </p:nvSpPr>
        <p:spPr/>
        <p:txBody>
          <a:bodyPr>
            <a:normAutofit/>
          </a:bodyPr>
          <a:lstStyle/>
          <a:p>
            <a:pPr>
              <a:buFontTx/>
              <a:buChar char="-"/>
            </a:pPr>
            <a:r>
              <a:rPr lang="tr-TR" sz="2800" dirty="0" smtClean="0"/>
              <a:t>Açıklama </a:t>
            </a:r>
            <a:r>
              <a:rPr lang="tr-TR" sz="2800" dirty="0"/>
              <a:t>ve Tanım: Teoriler, bir olayın neden ve nasıl gerçekleştiğini açıklarken, kanunlar olayın nasıl gerçekleştiğini tanımlar</a:t>
            </a:r>
            <a:r>
              <a:rPr lang="tr-TR" sz="2800" dirty="0" smtClean="0"/>
              <a:t>.</a:t>
            </a:r>
          </a:p>
          <a:p>
            <a:pPr>
              <a:buFontTx/>
              <a:buChar char="-"/>
            </a:pPr>
            <a:endParaRPr lang="tr-TR" sz="2800" dirty="0"/>
          </a:p>
          <a:p>
            <a:pPr marL="0" indent="0">
              <a:buNone/>
            </a:pPr>
            <a:r>
              <a:rPr lang="tr-TR" sz="2800" dirty="0"/>
              <a:t>- Esneklik: Teoriler, yeni kanıtlarla değiştirilebilir ve geliştirilebilir. Ancak kanunlar, defalarca doğrulanmış ve belirli koşullar altında her zaman geçerli olan ifadeler oldukları için değişmezler.</a:t>
            </a:r>
          </a:p>
          <a:p>
            <a:pPr marL="0" indent="0">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150</a:t>
            </a:fld>
            <a:endParaRPr lang="tr-TR"/>
          </a:p>
        </p:txBody>
      </p:sp>
    </p:spTree>
    <p:extLst>
      <p:ext uri="{BB962C8B-B14F-4D97-AF65-F5344CB8AC3E}">
        <p14:creationId xmlns:p14="http://schemas.microsoft.com/office/powerpoint/2010/main" val="34029941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Teori ve Kanun Arasındaki Farklar</a:t>
            </a:r>
          </a:p>
        </p:txBody>
      </p:sp>
      <p:sp>
        <p:nvSpPr>
          <p:cNvPr id="3" name="İçerik Yer Tutucusu 2"/>
          <p:cNvSpPr>
            <a:spLocks noGrp="1"/>
          </p:cNvSpPr>
          <p:nvPr>
            <p:ph idx="1"/>
          </p:nvPr>
        </p:nvSpPr>
        <p:spPr/>
        <p:txBody>
          <a:bodyPr>
            <a:normAutofit/>
          </a:bodyPr>
          <a:lstStyle/>
          <a:p>
            <a:pPr algn="just">
              <a:buFontTx/>
              <a:buChar char="-"/>
            </a:pPr>
            <a:r>
              <a:rPr lang="tr-TR" sz="2800" dirty="0" smtClean="0"/>
              <a:t>Kapsam</a:t>
            </a:r>
            <a:r>
              <a:rPr lang="tr-TR" sz="2800" dirty="0"/>
              <a:t>: Teoriler, genellikle çok daha geniş kapsamlıdır ve birçok farklı olayı açıklamaya çalışırlar. Kanunlar ise belirli olaylara veya sistemlere odaklanır</a:t>
            </a:r>
            <a:r>
              <a:rPr lang="tr-TR" sz="2800" dirty="0" smtClean="0"/>
              <a:t>.</a:t>
            </a:r>
          </a:p>
          <a:p>
            <a:pPr marL="0" indent="0" algn="just">
              <a:buNone/>
            </a:pPr>
            <a:endParaRPr lang="tr-TR" sz="2800" dirty="0"/>
          </a:p>
          <a:p>
            <a:pPr marL="0" indent="0" algn="just">
              <a:buNone/>
            </a:pPr>
            <a:r>
              <a:rPr lang="tr-TR" sz="2800" dirty="0"/>
              <a:t>- Matematiksel İfade: Kanunlar genellikle matematiksel formüllerle ifade edilirken, teoriler genellikle kavramsal açıklamalar şeklindedir.</a:t>
            </a:r>
          </a:p>
          <a:p>
            <a:pPr algn="just"/>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151</a:t>
            </a:fld>
            <a:endParaRPr lang="tr-TR"/>
          </a:p>
        </p:txBody>
      </p:sp>
    </p:spTree>
    <p:extLst>
      <p:ext uri="{BB962C8B-B14F-4D97-AF65-F5344CB8AC3E}">
        <p14:creationId xmlns:p14="http://schemas.microsoft.com/office/powerpoint/2010/main" val="31236674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Teoriler ve Kanunlar Birbirini Tamamlar</a:t>
            </a:r>
          </a:p>
        </p:txBody>
      </p:sp>
      <p:sp>
        <p:nvSpPr>
          <p:cNvPr id="3" name="İçerik Yer Tutucusu 2"/>
          <p:cNvSpPr>
            <a:spLocks noGrp="1"/>
          </p:cNvSpPr>
          <p:nvPr>
            <p:ph idx="1"/>
          </p:nvPr>
        </p:nvSpPr>
        <p:spPr>
          <a:xfrm>
            <a:off x="457200" y="1916832"/>
            <a:ext cx="8229600" cy="4209331"/>
          </a:xfrm>
        </p:spPr>
        <p:txBody>
          <a:bodyPr>
            <a:normAutofit/>
          </a:bodyPr>
          <a:lstStyle/>
          <a:p>
            <a:pPr marL="0" indent="0" algn="just">
              <a:buNone/>
            </a:pPr>
            <a:r>
              <a:rPr lang="tr-TR" sz="2800" dirty="0"/>
              <a:t>Teori ve kanun, bilimsel araştırmanın birbirini tamamlayan iki önemli unsurudur. </a:t>
            </a:r>
            <a:endParaRPr lang="tr-TR" sz="2800" dirty="0" smtClean="0"/>
          </a:p>
          <a:p>
            <a:pPr marL="0" indent="0" algn="just">
              <a:buNone/>
            </a:pPr>
            <a:endParaRPr lang="tr-TR" sz="2800" dirty="0"/>
          </a:p>
          <a:p>
            <a:pPr marL="0" indent="0" algn="just">
              <a:buNone/>
            </a:pPr>
            <a:r>
              <a:rPr lang="tr-TR" sz="2800" dirty="0" smtClean="0"/>
              <a:t>Bir </a:t>
            </a:r>
            <a:r>
              <a:rPr lang="tr-TR" sz="2800" dirty="0"/>
              <a:t>kanun, belirli bir olgunun nasıl gerçekleştiğini tanımlarken, bir teori bu olgunun neden böyle gerçekleştiğini açıklar. </a:t>
            </a:r>
            <a:endParaRPr lang="tr-TR" sz="2800" dirty="0" smtClean="0"/>
          </a:p>
          <a:p>
            <a:pPr marL="0" indent="0" algn="just">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152</a:t>
            </a:fld>
            <a:endParaRPr lang="tr-TR"/>
          </a:p>
        </p:txBody>
      </p:sp>
    </p:spTree>
    <p:extLst>
      <p:ext uri="{BB962C8B-B14F-4D97-AF65-F5344CB8AC3E}">
        <p14:creationId xmlns:p14="http://schemas.microsoft.com/office/powerpoint/2010/main" val="342578004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Teoriler ve Kanunlar Birbirini Tamamlar</a:t>
            </a:r>
          </a:p>
        </p:txBody>
      </p:sp>
      <p:sp>
        <p:nvSpPr>
          <p:cNvPr id="3" name="İçerik Yer Tutucusu 2"/>
          <p:cNvSpPr>
            <a:spLocks noGrp="1"/>
          </p:cNvSpPr>
          <p:nvPr>
            <p:ph idx="1"/>
          </p:nvPr>
        </p:nvSpPr>
        <p:spPr>
          <a:xfrm>
            <a:off x="457200" y="2060848"/>
            <a:ext cx="8229600" cy="4065315"/>
          </a:xfrm>
        </p:spPr>
        <p:txBody>
          <a:bodyPr>
            <a:normAutofit/>
          </a:bodyPr>
          <a:lstStyle/>
          <a:p>
            <a:pPr marL="0" indent="0" algn="just">
              <a:buNone/>
            </a:pPr>
            <a:r>
              <a:rPr lang="tr-TR" sz="2800" dirty="0"/>
              <a:t>Yani, kanunlar doğadaki düzenlilikleri ve tekrar eden olayları ifade ederken, teoriler bu düzenliliklerin altında yatan nedenleri araştırır. </a:t>
            </a:r>
          </a:p>
          <a:p>
            <a:pPr marL="0" indent="0" algn="just">
              <a:buNone/>
            </a:pPr>
            <a:endParaRPr lang="tr-TR" sz="2800" dirty="0"/>
          </a:p>
          <a:p>
            <a:pPr marL="0" indent="0" algn="just">
              <a:buNone/>
            </a:pPr>
            <a:r>
              <a:rPr lang="tr-TR" sz="2800" dirty="0"/>
              <a:t>Bu bağlamda, bir teori, kanunu destekler ve onu anlamlandırmaya yardımcı olur.</a:t>
            </a:r>
          </a:p>
          <a:p>
            <a:pPr marL="0" indent="0" algn="just">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153</a:t>
            </a:fld>
            <a:endParaRPr lang="tr-TR"/>
          </a:p>
        </p:txBody>
      </p:sp>
    </p:spTree>
    <p:extLst>
      <p:ext uri="{BB962C8B-B14F-4D97-AF65-F5344CB8AC3E}">
        <p14:creationId xmlns:p14="http://schemas.microsoft.com/office/powerpoint/2010/main" val="19939452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Yanlış Anlamalar</a:t>
            </a:r>
          </a:p>
        </p:txBody>
      </p:sp>
      <p:sp>
        <p:nvSpPr>
          <p:cNvPr id="3" name="İçerik Yer Tutucusu 2"/>
          <p:cNvSpPr>
            <a:spLocks noGrp="1"/>
          </p:cNvSpPr>
          <p:nvPr>
            <p:ph idx="1"/>
          </p:nvPr>
        </p:nvSpPr>
        <p:spPr/>
        <p:txBody>
          <a:bodyPr>
            <a:normAutofit/>
          </a:bodyPr>
          <a:lstStyle/>
          <a:p>
            <a:pPr marL="0" indent="0" algn="just">
              <a:buNone/>
            </a:pPr>
            <a:r>
              <a:rPr lang="tr-TR" sz="2800" dirty="0"/>
              <a:t>Teoriler ve kanunlar arasındaki farklarla ilgili yaygın bir yanlış anlama, bir teorinin zamanla kanuna dönüşeceği düşüncesidir. </a:t>
            </a:r>
            <a:endParaRPr lang="tr-TR" sz="2800" dirty="0" smtClean="0"/>
          </a:p>
          <a:p>
            <a:pPr marL="0" indent="0" algn="just">
              <a:buNone/>
            </a:pPr>
            <a:endParaRPr lang="tr-TR" sz="2800" dirty="0" smtClean="0"/>
          </a:p>
          <a:p>
            <a:pPr marL="0" indent="0" algn="just">
              <a:buNone/>
            </a:pPr>
            <a:r>
              <a:rPr lang="tr-TR" sz="2800" dirty="0" smtClean="0"/>
              <a:t>Bu </a:t>
            </a:r>
            <a:r>
              <a:rPr lang="tr-TR" sz="2800" dirty="0"/>
              <a:t>doğru değildir. </a:t>
            </a:r>
            <a:endParaRPr lang="tr-TR" sz="2800" dirty="0" smtClean="0"/>
          </a:p>
          <a:p>
            <a:pPr marL="0" indent="0" algn="just">
              <a:buNone/>
            </a:pPr>
            <a:endParaRPr lang="tr-TR" sz="2800" dirty="0" smtClean="0"/>
          </a:p>
          <a:p>
            <a:pPr marL="0" indent="0" algn="just">
              <a:buNone/>
            </a:pPr>
            <a:r>
              <a:rPr lang="tr-TR" sz="2800" dirty="0" smtClean="0"/>
              <a:t>Teori </a:t>
            </a:r>
            <a:r>
              <a:rPr lang="tr-TR" sz="2800" dirty="0"/>
              <a:t>ve kanun birbirinden bağımsız ve farklı kavramlardır. </a:t>
            </a:r>
            <a:endParaRPr lang="tr-TR" sz="2800" dirty="0" smtClean="0"/>
          </a:p>
        </p:txBody>
      </p:sp>
      <p:sp>
        <p:nvSpPr>
          <p:cNvPr id="4" name="Slayt Numarası Yer Tutucusu 3"/>
          <p:cNvSpPr>
            <a:spLocks noGrp="1"/>
          </p:cNvSpPr>
          <p:nvPr>
            <p:ph type="sldNum" sz="quarter" idx="12"/>
          </p:nvPr>
        </p:nvSpPr>
        <p:spPr/>
        <p:txBody>
          <a:bodyPr/>
          <a:lstStyle/>
          <a:p>
            <a:fld id="{1076DA70-7368-4227-BD4A-24FC0CBF7FC2}" type="slidenum">
              <a:rPr lang="tr-TR" smtClean="0"/>
              <a:t>154</a:t>
            </a:fld>
            <a:endParaRPr lang="tr-TR"/>
          </a:p>
        </p:txBody>
      </p:sp>
    </p:spTree>
    <p:extLst>
      <p:ext uri="{BB962C8B-B14F-4D97-AF65-F5344CB8AC3E}">
        <p14:creationId xmlns:p14="http://schemas.microsoft.com/office/powerpoint/2010/main" val="22149993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Yanlış Anlamalar</a:t>
            </a:r>
          </a:p>
        </p:txBody>
      </p:sp>
      <p:sp>
        <p:nvSpPr>
          <p:cNvPr id="3" name="İçerik Yer Tutucusu 2"/>
          <p:cNvSpPr>
            <a:spLocks noGrp="1"/>
          </p:cNvSpPr>
          <p:nvPr>
            <p:ph idx="1"/>
          </p:nvPr>
        </p:nvSpPr>
        <p:spPr>
          <a:xfrm>
            <a:off x="457200" y="2132856"/>
            <a:ext cx="8229600" cy="3993307"/>
          </a:xfrm>
        </p:spPr>
        <p:txBody>
          <a:bodyPr>
            <a:normAutofit lnSpcReduction="10000"/>
          </a:bodyPr>
          <a:lstStyle/>
          <a:p>
            <a:pPr marL="0" indent="0">
              <a:buNone/>
            </a:pPr>
            <a:r>
              <a:rPr lang="tr-TR" sz="2800" dirty="0"/>
              <a:t>Teori, bir olayın nedenini açıklamaya çalışırken, kanun olayın nasıl olduğunu açıklar</a:t>
            </a:r>
            <a:r>
              <a:rPr lang="tr-TR" sz="2800" dirty="0" smtClean="0"/>
              <a:t>.</a:t>
            </a:r>
          </a:p>
          <a:p>
            <a:pPr marL="0" indent="0">
              <a:buNone/>
            </a:pPr>
            <a:r>
              <a:rPr lang="tr-TR" sz="2800" dirty="0" smtClean="0"/>
              <a:t> </a:t>
            </a:r>
            <a:endParaRPr lang="tr-TR" sz="2800" dirty="0"/>
          </a:p>
          <a:p>
            <a:pPr marL="0" indent="0">
              <a:buNone/>
            </a:pPr>
            <a:r>
              <a:rPr lang="tr-TR" sz="2800" dirty="0"/>
              <a:t>Bir teori, kanıtlarla desteklendikçe daha sağlam hale gelir, ancak hiçbir zaman bir kanuna dönüşmez</a:t>
            </a:r>
            <a:r>
              <a:rPr lang="tr-TR" sz="2800" dirty="0" smtClean="0"/>
              <a:t>.</a:t>
            </a:r>
          </a:p>
          <a:p>
            <a:pPr marL="0" indent="0">
              <a:buNone/>
            </a:pPr>
            <a:endParaRPr lang="tr-TR" sz="2800" dirty="0" smtClean="0"/>
          </a:p>
          <a:p>
            <a:pPr marL="0" indent="0">
              <a:buNone/>
            </a:pPr>
            <a:r>
              <a:rPr lang="tr-TR" sz="2800" dirty="0"/>
              <a:t>Teoriler, doğanın karmaşık işleyişini anlamak için geniş kapsamlı açıklamalar sunarken, kanunlar bu işleyişin belirli yönlerini tanımlar. </a:t>
            </a:r>
          </a:p>
          <a:p>
            <a:pPr marL="0" indent="0">
              <a:buNone/>
            </a:pPr>
            <a:endParaRPr lang="tr-TR" sz="2800" dirty="0"/>
          </a:p>
          <a:p>
            <a:pPr marL="0" indent="0">
              <a:buNone/>
            </a:pP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155</a:t>
            </a:fld>
            <a:endParaRPr lang="tr-TR"/>
          </a:p>
        </p:txBody>
      </p:sp>
    </p:spTree>
    <p:extLst>
      <p:ext uri="{BB962C8B-B14F-4D97-AF65-F5344CB8AC3E}">
        <p14:creationId xmlns:p14="http://schemas.microsoft.com/office/powerpoint/2010/main" val="19841489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940966"/>
          </a:xfrm>
        </p:spPr>
        <p:txBody>
          <a:bodyPr/>
          <a:lstStyle/>
          <a:p>
            <a:r>
              <a:rPr lang="tr-TR" b="1" dirty="0"/>
              <a:t>Önerme</a:t>
            </a:r>
            <a:endParaRPr lang="tr-TR" dirty="0"/>
          </a:p>
        </p:txBody>
      </p:sp>
      <p:sp>
        <p:nvSpPr>
          <p:cNvPr id="3" name="İçerik Yer Tutucusu 2"/>
          <p:cNvSpPr>
            <a:spLocks noGrp="1"/>
          </p:cNvSpPr>
          <p:nvPr>
            <p:ph idx="1"/>
          </p:nvPr>
        </p:nvSpPr>
        <p:spPr>
          <a:xfrm>
            <a:off x="457200" y="1988840"/>
            <a:ext cx="8229600" cy="3744415"/>
          </a:xfrm>
        </p:spPr>
        <p:txBody>
          <a:bodyPr>
            <a:normAutofit lnSpcReduction="10000"/>
          </a:bodyPr>
          <a:lstStyle/>
          <a:p>
            <a:pPr marL="0" indent="0" algn="just">
              <a:buNone/>
            </a:pPr>
            <a:r>
              <a:rPr lang="tr-TR" sz="2800" i="1" dirty="0" smtClean="0">
                <a:solidFill>
                  <a:srgbClr val="FF0000"/>
                </a:solidFill>
              </a:rPr>
              <a:t>İki </a:t>
            </a:r>
            <a:r>
              <a:rPr lang="tr-TR" sz="2800" i="1" dirty="0">
                <a:solidFill>
                  <a:srgbClr val="FF0000"/>
                </a:solidFill>
              </a:rPr>
              <a:t>ya da daha çok kavram arasındaki ilişki hakkındaki </a:t>
            </a:r>
            <a:r>
              <a:rPr lang="tr-TR" sz="2800" i="1" dirty="0" smtClean="0">
                <a:solidFill>
                  <a:srgbClr val="FF0000"/>
                </a:solidFill>
              </a:rPr>
              <a:t>yargı cümlesidir</a:t>
            </a:r>
            <a:r>
              <a:rPr lang="tr-TR" sz="2800" i="1" dirty="0">
                <a:solidFill>
                  <a:srgbClr val="FF0000"/>
                </a:solidFill>
              </a:rPr>
              <a:t>. </a:t>
            </a:r>
            <a:endParaRPr lang="tr-TR" sz="2800" i="1" dirty="0" smtClean="0">
              <a:solidFill>
                <a:srgbClr val="FF0000"/>
              </a:solidFill>
            </a:endParaRPr>
          </a:p>
          <a:p>
            <a:pPr marL="0" indent="0" algn="just">
              <a:buNone/>
            </a:pPr>
            <a:endParaRPr lang="tr-TR" sz="2800" dirty="0"/>
          </a:p>
          <a:p>
            <a:pPr marL="0" indent="0" algn="just">
              <a:buNone/>
            </a:pPr>
            <a:r>
              <a:rPr lang="tr-TR" sz="2800" dirty="0" smtClean="0"/>
              <a:t>Önermeyi </a:t>
            </a:r>
            <a:r>
              <a:rPr lang="tr-TR" sz="2800" dirty="0"/>
              <a:t>hipotezden ayıran özellik, deneysel verilerle ölçülebilecek değişkenler değil, soyut kavramlar arasındaki ilişkiler hakkında ve teorik düzeyde olmasıdır</a:t>
            </a:r>
            <a:r>
              <a:rPr lang="tr-TR" sz="2800" dirty="0" smtClean="0"/>
              <a:t>.</a:t>
            </a:r>
          </a:p>
          <a:p>
            <a:pPr marL="0" indent="0" algn="just">
              <a:buNone/>
            </a:pPr>
            <a:endParaRPr lang="tr-TR" sz="2800" dirty="0"/>
          </a:p>
          <a:p>
            <a:pPr marL="0" indent="0" algn="just">
              <a:buNone/>
            </a:pPr>
            <a:r>
              <a:rPr lang="tr-TR" sz="2800" dirty="0" smtClean="0"/>
              <a:t>Sınanmaya </a:t>
            </a:r>
            <a:r>
              <a:rPr lang="tr-TR" sz="2800" dirty="0"/>
              <a:t>uygun </a:t>
            </a:r>
            <a:r>
              <a:rPr lang="tr-TR" sz="2800" dirty="0" smtClean="0"/>
              <a:t>değildirler.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156</a:t>
            </a:fld>
            <a:endParaRPr lang="tr-TR"/>
          </a:p>
        </p:txBody>
      </p:sp>
    </p:spTree>
    <p:extLst>
      <p:ext uri="{BB962C8B-B14F-4D97-AF65-F5344CB8AC3E}">
        <p14:creationId xmlns:p14="http://schemas.microsoft.com/office/powerpoint/2010/main" val="87588683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Önermeler</a:t>
            </a:r>
          </a:p>
        </p:txBody>
      </p:sp>
      <p:sp>
        <p:nvSpPr>
          <p:cNvPr id="3" name="İçerik Yer Tutucusu 2"/>
          <p:cNvSpPr>
            <a:spLocks noGrp="1"/>
          </p:cNvSpPr>
          <p:nvPr>
            <p:ph idx="1"/>
          </p:nvPr>
        </p:nvSpPr>
        <p:spPr>
          <a:xfrm>
            <a:off x="457200" y="1556792"/>
            <a:ext cx="8229600" cy="4680520"/>
          </a:xfrm>
        </p:spPr>
        <p:txBody>
          <a:bodyPr>
            <a:noAutofit/>
          </a:bodyPr>
          <a:lstStyle/>
          <a:p>
            <a:pPr marL="0" indent="0" algn="just">
              <a:lnSpc>
                <a:spcPct val="150000"/>
              </a:lnSpc>
              <a:buNone/>
            </a:pPr>
            <a:r>
              <a:rPr lang="tr-TR" sz="2800" dirty="0" smtClean="0"/>
              <a:t>Önermelerde </a:t>
            </a:r>
            <a:r>
              <a:rPr lang="tr-TR" sz="2800" dirty="0"/>
              <a:t>kavramlar arasındaki ilişkiler “</a:t>
            </a:r>
            <a:r>
              <a:rPr lang="tr-TR" sz="2800" dirty="0">
                <a:solidFill>
                  <a:srgbClr val="FF0000"/>
                </a:solidFill>
              </a:rPr>
              <a:t>azalır, artar, azalmasına/artmasına neden olur, olumlu ilişki içindedir, olumsuz ilişki içindedir</a:t>
            </a:r>
            <a:r>
              <a:rPr lang="tr-TR" sz="2800" dirty="0"/>
              <a:t>” gibi terimlerle ifade </a:t>
            </a:r>
            <a:r>
              <a:rPr lang="tr-TR" sz="2800" dirty="0" smtClean="0"/>
              <a:t>edilir.</a:t>
            </a:r>
          </a:p>
          <a:p>
            <a:pPr marL="0" indent="0" algn="just">
              <a:lnSpc>
                <a:spcPct val="150000"/>
              </a:lnSpc>
              <a:buNone/>
            </a:pPr>
            <a:r>
              <a:rPr lang="tr-TR" sz="2800" dirty="0"/>
              <a:t>“</a:t>
            </a:r>
            <a:r>
              <a:rPr lang="tr-TR" sz="2800" dirty="0">
                <a:solidFill>
                  <a:srgbClr val="FF0000"/>
                </a:solidFill>
                <a:latin typeface="Adobe Caslon Pro Bold" pitchFamily="18" charset="-94"/>
              </a:rPr>
              <a:t>yoksullukla toplumsal dışlanma arasında olumlu bir ilişki vardır</a:t>
            </a:r>
            <a:r>
              <a:rPr lang="tr-TR" sz="2800" dirty="0"/>
              <a:t>”, </a:t>
            </a:r>
            <a:endParaRPr lang="tr-TR" sz="2800" dirty="0" smtClean="0"/>
          </a:p>
          <a:p>
            <a:pPr marL="0" indent="0" algn="just">
              <a:lnSpc>
                <a:spcPct val="150000"/>
              </a:lnSpc>
              <a:buNone/>
            </a:pPr>
            <a:r>
              <a:rPr lang="tr-TR" sz="2800" dirty="0" smtClean="0"/>
              <a:t>“</a:t>
            </a:r>
            <a:r>
              <a:rPr lang="tr-TR" sz="2800" dirty="0">
                <a:solidFill>
                  <a:srgbClr val="FF0000"/>
                </a:solidFill>
                <a:latin typeface="Adobe Caslon Pro Bold" pitchFamily="18" charset="-94"/>
              </a:rPr>
              <a:t>toplumsal bütünleşme arttıkça saldırganlık azalır</a:t>
            </a:r>
            <a:r>
              <a:rPr lang="tr-TR" sz="2800" dirty="0"/>
              <a:t>”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157</a:t>
            </a:fld>
            <a:endParaRPr lang="tr-TR"/>
          </a:p>
        </p:txBody>
      </p:sp>
    </p:spTree>
    <p:extLst>
      <p:ext uri="{BB962C8B-B14F-4D97-AF65-F5344CB8AC3E}">
        <p14:creationId xmlns:p14="http://schemas.microsoft.com/office/powerpoint/2010/main" val="385586593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600" b="1" dirty="0"/>
              <a:t>Kavram</a:t>
            </a:r>
            <a:r>
              <a:rPr lang="tr-TR" b="1" dirty="0"/>
              <a:t> </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smtClean="0"/>
              <a:t>Ortak </a:t>
            </a:r>
            <a:r>
              <a:rPr lang="tr-TR" sz="2800" dirty="0"/>
              <a:t>bir şeylere sahip olduğunu düşündüğümüz bir dizi davranış, tutum ve özelliğin soyut özetidir. </a:t>
            </a:r>
            <a:endParaRPr lang="tr-TR" sz="2800" dirty="0" smtClean="0"/>
          </a:p>
          <a:p>
            <a:pPr marL="0" indent="0" algn="just">
              <a:buNone/>
            </a:pPr>
            <a:endParaRPr lang="tr-TR" sz="2800" dirty="0"/>
          </a:p>
          <a:p>
            <a:pPr marL="0" indent="0" algn="just">
              <a:buNone/>
            </a:pPr>
            <a:r>
              <a:rPr lang="tr-TR" sz="2800" dirty="0" smtClean="0"/>
              <a:t>Kendilerine </a:t>
            </a:r>
            <a:r>
              <a:rPr lang="tr-TR" sz="2800" dirty="0"/>
              <a:t>belirli bir anlam atanmış olan terimler, zihinsel soyutlamalardır. </a:t>
            </a:r>
          </a:p>
          <a:p>
            <a:pPr marL="0" indent="0" algn="just">
              <a:buNone/>
            </a:pPr>
            <a:endParaRPr lang="tr-TR" sz="2800" dirty="0" smtClean="0"/>
          </a:p>
          <a:p>
            <a:pPr marL="0" indent="0" algn="just">
              <a:buNone/>
            </a:pPr>
            <a:r>
              <a:rPr lang="tr-TR" sz="2800" dirty="0" smtClean="0"/>
              <a:t>Her </a:t>
            </a:r>
            <a:r>
              <a:rPr lang="tr-TR" sz="2800" dirty="0"/>
              <a:t>teori belirli kavramlar etrafında örgütlenir.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158</a:t>
            </a:fld>
            <a:endParaRPr lang="tr-TR"/>
          </a:p>
        </p:txBody>
      </p:sp>
    </p:spTree>
    <p:extLst>
      <p:ext uri="{BB962C8B-B14F-4D97-AF65-F5344CB8AC3E}">
        <p14:creationId xmlns:p14="http://schemas.microsoft.com/office/powerpoint/2010/main" val="396008693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Kavram</a:t>
            </a:r>
            <a:endParaRPr lang="tr-TR" sz="3600" dirty="0"/>
          </a:p>
        </p:txBody>
      </p:sp>
      <p:sp>
        <p:nvSpPr>
          <p:cNvPr id="3" name="İçerik Yer Tutucusu 2"/>
          <p:cNvSpPr>
            <a:spLocks noGrp="1"/>
          </p:cNvSpPr>
          <p:nvPr>
            <p:ph idx="1"/>
          </p:nvPr>
        </p:nvSpPr>
        <p:spPr>
          <a:xfrm>
            <a:off x="457200" y="1844824"/>
            <a:ext cx="8229600" cy="4281339"/>
          </a:xfrm>
        </p:spPr>
        <p:txBody>
          <a:bodyPr>
            <a:normAutofit/>
          </a:bodyPr>
          <a:lstStyle/>
          <a:p>
            <a:pPr marL="0" indent="0" algn="just">
              <a:buNone/>
            </a:pPr>
            <a:r>
              <a:rPr lang="tr-TR" sz="2800" dirty="0" smtClean="0"/>
              <a:t>Gereksiz </a:t>
            </a:r>
            <a:r>
              <a:rPr lang="tr-TR" sz="2800" dirty="0"/>
              <a:t>yere yeni kavramların </a:t>
            </a:r>
            <a:r>
              <a:rPr lang="tr-TR" sz="2800" dirty="0" smtClean="0"/>
              <a:t>geliştirmeden kaçınmak gerekir. </a:t>
            </a:r>
          </a:p>
          <a:p>
            <a:pPr marL="0" indent="0" algn="just">
              <a:buNone/>
            </a:pPr>
            <a:endParaRPr lang="tr-TR" sz="2800" dirty="0"/>
          </a:p>
          <a:p>
            <a:pPr marL="0" indent="0" algn="just">
              <a:buNone/>
            </a:pPr>
            <a:r>
              <a:rPr lang="tr-TR" sz="2800" dirty="0" smtClean="0"/>
              <a:t>Mevcut kavramlar </a:t>
            </a:r>
            <a:r>
              <a:rPr lang="tr-TR" sz="2800" dirty="0"/>
              <a:t>bir olguyu ifade etmede yetersiz </a:t>
            </a:r>
            <a:r>
              <a:rPr lang="tr-TR" sz="2800" dirty="0" smtClean="0"/>
              <a:t>ise </a:t>
            </a:r>
            <a:r>
              <a:rPr lang="tr-TR" sz="2800" dirty="0"/>
              <a:t>yeni bir kavram </a:t>
            </a:r>
            <a:r>
              <a:rPr lang="tr-TR" sz="2800" dirty="0" smtClean="0"/>
              <a:t>geliştirilmelidir.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159</a:t>
            </a:fld>
            <a:endParaRPr lang="tr-TR"/>
          </a:p>
        </p:txBody>
      </p:sp>
    </p:spTree>
    <p:extLst>
      <p:ext uri="{BB962C8B-B14F-4D97-AF65-F5344CB8AC3E}">
        <p14:creationId xmlns:p14="http://schemas.microsoft.com/office/powerpoint/2010/main" val="2713576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C00000"/>
                </a:solidFill>
              </a:rPr>
              <a:t>Bilimsel </a:t>
            </a:r>
            <a:r>
              <a:rPr lang="tr-TR" sz="3600" b="1" dirty="0">
                <a:solidFill>
                  <a:srgbClr val="C00000"/>
                </a:solidFill>
              </a:rPr>
              <a:t>Yöntem</a:t>
            </a:r>
          </a:p>
        </p:txBody>
      </p:sp>
      <p:sp>
        <p:nvSpPr>
          <p:cNvPr id="3" name="İçerik Yer Tutucusu 2"/>
          <p:cNvSpPr>
            <a:spLocks noGrp="1"/>
          </p:cNvSpPr>
          <p:nvPr>
            <p:ph idx="1"/>
          </p:nvPr>
        </p:nvSpPr>
        <p:spPr>
          <a:xfrm>
            <a:off x="457200" y="1412776"/>
            <a:ext cx="8229600" cy="4713387"/>
          </a:xfrm>
        </p:spPr>
        <p:txBody>
          <a:bodyPr>
            <a:normAutofit fontScale="92500" lnSpcReduction="20000"/>
          </a:bodyPr>
          <a:lstStyle/>
          <a:p>
            <a:pPr marL="0" indent="0" algn="just">
              <a:buNone/>
            </a:pPr>
            <a:r>
              <a:rPr lang="tr-TR" dirty="0" smtClean="0"/>
              <a:t>Bir sorun belirle</a:t>
            </a:r>
            <a:r>
              <a:rPr lang="tr-TR" dirty="0"/>
              <a:t>.</a:t>
            </a:r>
          </a:p>
          <a:p>
            <a:pPr marL="0" indent="0" algn="just">
              <a:buNone/>
            </a:pPr>
            <a:r>
              <a:rPr lang="tr-TR" dirty="0" smtClean="0"/>
              <a:t>Konuyla </a:t>
            </a:r>
            <a:r>
              <a:rPr lang="tr-TR" dirty="0"/>
              <a:t>ilgili temel araştırmaları yap (</a:t>
            </a:r>
            <a:r>
              <a:rPr lang="tr-TR" dirty="0" smtClean="0"/>
              <a:t>literatür araştır</a:t>
            </a:r>
            <a:r>
              <a:rPr lang="tr-TR" dirty="0"/>
              <a:t>).</a:t>
            </a:r>
          </a:p>
          <a:p>
            <a:pPr marL="0" indent="0" algn="just">
              <a:buNone/>
            </a:pPr>
            <a:r>
              <a:rPr lang="tr-TR" dirty="0" smtClean="0"/>
              <a:t>Bir hipotez kur</a:t>
            </a:r>
            <a:r>
              <a:rPr lang="tr-TR" dirty="0"/>
              <a:t>.</a:t>
            </a:r>
          </a:p>
          <a:p>
            <a:pPr marL="0" indent="0" algn="just">
              <a:buNone/>
            </a:pPr>
            <a:r>
              <a:rPr lang="tr-TR" dirty="0" smtClean="0"/>
              <a:t>Bir </a:t>
            </a:r>
            <a:r>
              <a:rPr lang="tr-TR" sz="4200" b="1" dirty="0">
                <a:solidFill>
                  <a:srgbClr val="FF0000"/>
                </a:solidFill>
                <a:latin typeface="Adobe Arabic" pitchFamily="18" charset="-78"/>
                <a:cs typeface="Adobe Arabic" pitchFamily="18" charset="-78"/>
              </a:rPr>
              <a:t>Proje </a:t>
            </a:r>
            <a:r>
              <a:rPr lang="tr-TR" sz="4200" b="1" dirty="0" smtClean="0">
                <a:solidFill>
                  <a:srgbClr val="FF0000"/>
                </a:solidFill>
                <a:latin typeface="Adobe Arabic" pitchFamily="18" charset="-78"/>
                <a:cs typeface="Adobe Arabic" pitchFamily="18" charset="-78"/>
              </a:rPr>
              <a:t>Önerisi </a:t>
            </a:r>
            <a:r>
              <a:rPr lang="tr-TR" dirty="0"/>
              <a:t>h</a:t>
            </a:r>
            <a:r>
              <a:rPr lang="tr-TR" dirty="0" smtClean="0"/>
              <a:t>azırla</a:t>
            </a:r>
            <a:r>
              <a:rPr lang="tr-TR" dirty="0"/>
              <a:t>. </a:t>
            </a:r>
          </a:p>
          <a:p>
            <a:pPr marL="0" indent="0" algn="just">
              <a:buNone/>
            </a:pPr>
            <a:r>
              <a:rPr lang="tr-TR" dirty="0" smtClean="0"/>
              <a:t>Hipotezini deneylerle test </a:t>
            </a:r>
            <a:r>
              <a:rPr lang="tr-TR" dirty="0"/>
              <a:t>et.</a:t>
            </a:r>
          </a:p>
          <a:p>
            <a:pPr marL="0" indent="0" algn="just">
              <a:buNone/>
            </a:pPr>
            <a:r>
              <a:rPr lang="da-DK" dirty="0" smtClean="0"/>
              <a:t>Sonuçları </a:t>
            </a:r>
            <a:r>
              <a:rPr lang="da-DK" dirty="0"/>
              <a:t>analiz et ve bir </a:t>
            </a:r>
            <a:r>
              <a:rPr lang="da-DK" dirty="0" smtClean="0"/>
              <a:t>çıkarsama</a:t>
            </a:r>
            <a:r>
              <a:rPr lang="tr-TR" dirty="0" smtClean="0"/>
              <a:t> </a:t>
            </a:r>
            <a:r>
              <a:rPr lang="da-DK" dirty="0" smtClean="0"/>
              <a:t>yap</a:t>
            </a:r>
            <a:r>
              <a:rPr lang="da-DK" dirty="0"/>
              <a:t>.</a:t>
            </a:r>
          </a:p>
          <a:p>
            <a:pPr marL="0" indent="0" algn="just">
              <a:buNone/>
            </a:pPr>
            <a:r>
              <a:rPr lang="tr-TR" dirty="0" smtClean="0"/>
              <a:t>     </a:t>
            </a:r>
            <a:r>
              <a:rPr lang="tr-TR" dirty="0" smtClean="0">
                <a:solidFill>
                  <a:srgbClr val="FF0000"/>
                </a:solidFill>
              </a:rPr>
              <a:t>(</a:t>
            </a:r>
            <a:r>
              <a:rPr lang="tr-TR" b="1" i="1" dirty="0">
                <a:solidFill>
                  <a:srgbClr val="FF0000"/>
                </a:solidFill>
                <a:latin typeface="Adobe Caslon Pro" pitchFamily="18" charset="-94"/>
              </a:rPr>
              <a:t>Hipotez doğru; </a:t>
            </a:r>
            <a:r>
              <a:rPr lang="tr-TR" b="1" i="1" dirty="0" smtClean="0">
                <a:solidFill>
                  <a:srgbClr val="FF0000"/>
                </a:solidFill>
                <a:latin typeface="Adobe Caslon Pro" pitchFamily="18" charset="-94"/>
              </a:rPr>
              <a:t>Hipotez </a:t>
            </a:r>
            <a:r>
              <a:rPr lang="tr-TR" b="1" i="1" dirty="0">
                <a:solidFill>
                  <a:srgbClr val="FF0000"/>
                </a:solidFill>
                <a:latin typeface="Adobe Caslon Pro" pitchFamily="18" charset="-94"/>
              </a:rPr>
              <a:t>yanlış</a:t>
            </a:r>
            <a:r>
              <a:rPr lang="tr-TR" dirty="0">
                <a:solidFill>
                  <a:srgbClr val="FF0000"/>
                </a:solidFill>
              </a:rPr>
              <a:t>)</a:t>
            </a:r>
          </a:p>
          <a:p>
            <a:pPr marL="0" indent="0" algn="just">
              <a:buNone/>
            </a:pPr>
            <a:r>
              <a:rPr lang="tr-TR" dirty="0" smtClean="0"/>
              <a:t>Hipotez </a:t>
            </a:r>
            <a:r>
              <a:rPr lang="tr-TR" dirty="0"/>
              <a:t>yanlışsa yeni bir hipotez kur.</a:t>
            </a:r>
          </a:p>
          <a:p>
            <a:pPr marL="0" indent="0" algn="just">
              <a:buNone/>
            </a:pPr>
            <a:r>
              <a:rPr lang="tr-TR" dirty="0" smtClean="0"/>
              <a:t>Hipotez </a:t>
            </a:r>
            <a:r>
              <a:rPr lang="tr-TR" dirty="0"/>
              <a:t>doğruysa </a:t>
            </a:r>
            <a:r>
              <a:rPr lang="tr-TR" dirty="0" smtClean="0"/>
              <a:t>raporla yayınla</a:t>
            </a:r>
            <a:r>
              <a:rPr lang="tr-TR" dirty="0"/>
              <a:t>.</a:t>
            </a:r>
          </a:p>
          <a:p>
            <a:pPr algn="just"/>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16</a:t>
            </a:fld>
            <a:endParaRPr lang="tr-TR"/>
          </a:p>
        </p:txBody>
      </p:sp>
    </p:spTree>
    <p:extLst>
      <p:ext uri="{BB962C8B-B14F-4D97-AF65-F5344CB8AC3E}">
        <p14:creationId xmlns:p14="http://schemas.microsoft.com/office/powerpoint/2010/main" val="232087610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940966"/>
          </a:xfrm>
        </p:spPr>
        <p:txBody>
          <a:bodyPr/>
          <a:lstStyle/>
          <a:p>
            <a:r>
              <a:rPr lang="tr-TR" b="1" dirty="0"/>
              <a:t>Önerme</a:t>
            </a:r>
            <a:endParaRPr lang="tr-TR" dirty="0"/>
          </a:p>
        </p:txBody>
      </p:sp>
      <p:sp>
        <p:nvSpPr>
          <p:cNvPr id="3" name="İçerik Yer Tutucusu 2"/>
          <p:cNvSpPr>
            <a:spLocks noGrp="1"/>
          </p:cNvSpPr>
          <p:nvPr>
            <p:ph idx="1"/>
          </p:nvPr>
        </p:nvSpPr>
        <p:spPr>
          <a:xfrm>
            <a:off x="457200" y="1988840"/>
            <a:ext cx="8229600" cy="3744415"/>
          </a:xfrm>
        </p:spPr>
        <p:txBody>
          <a:bodyPr>
            <a:normAutofit lnSpcReduction="10000"/>
          </a:bodyPr>
          <a:lstStyle/>
          <a:p>
            <a:pPr marL="0" indent="0" algn="just">
              <a:buNone/>
            </a:pPr>
            <a:r>
              <a:rPr lang="tr-TR" sz="2800" i="1" dirty="0" smtClean="0">
                <a:solidFill>
                  <a:srgbClr val="FF0000"/>
                </a:solidFill>
              </a:rPr>
              <a:t>İki </a:t>
            </a:r>
            <a:r>
              <a:rPr lang="tr-TR" sz="2800" i="1" dirty="0">
                <a:solidFill>
                  <a:srgbClr val="FF0000"/>
                </a:solidFill>
              </a:rPr>
              <a:t>ya da daha çok kavram arasındaki ilişki hakkındaki </a:t>
            </a:r>
            <a:r>
              <a:rPr lang="tr-TR" sz="2800" i="1" dirty="0" smtClean="0">
                <a:solidFill>
                  <a:srgbClr val="FF0000"/>
                </a:solidFill>
              </a:rPr>
              <a:t>yargı cümlesidir</a:t>
            </a:r>
            <a:r>
              <a:rPr lang="tr-TR" sz="2800" i="1" dirty="0">
                <a:solidFill>
                  <a:srgbClr val="FF0000"/>
                </a:solidFill>
              </a:rPr>
              <a:t>. </a:t>
            </a:r>
            <a:endParaRPr lang="tr-TR" sz="2800" i="1" dirty="0" smtClean="0">
              <a:solidFill>
                <a:srgbClr val="FF0000"/>
              </a:solidFill>
            </a:endParaRPr>
          </a:p>
          <a:p>
            <a:pPr marL="0" indent="0" algn="just">
              <a:buNone/>
            </a:pPr>
            <a:endParaRPr lang="tr-TR" sz="2800" dirty="0"/>
          </a:p>
          <a:p>
            <a:pPr marL="0" indent="0" algn="just">
              <a:buNone/>
            </a:pPr>
            <a:r>
              <a:rPr lang="tr-TR" sz="2800" dirty="0" smtClean="0"/>
              <a:t>Önermeyi </a:t>
            </a:r>
            <a:r>
              <a:rPr lang="tr-TR" sz="2800" dirty="0"/>
              <a:t>hipotezden ayıran özellik, deneysel verilerle ölçülebilecek değişkenler değil, soyut kavramlar arasındaki ilişkiler hakkında ve teorik düzeyde olmasıdır</a:t>
            </a:r>
            <a:r>
              <a:rPr lang="tr-TR" sz="2800" dirty="0" smtClean="0"/>
              <a:t>.</a:t>
            </a:r>
          </a:p>
          <a:p>
            <a:pPr marL="0" indent="0" algn="just">
              <a:buNone/>
            </a:pPr>
            <a:endParaRPr lang="tr-TR" sz="2800" dirty="0"/>
          </a:p>
          <a:p>
            <a:pPr marL="0" indent="0" algn="just">
              <a:buNone/>
            </a:pPr>
            <a:r>
              <a:rPr lang="tr-TR" sz="2800" dirty="0" smtClean="0"/>
              <a:t>Sınanmaya </a:t>
            </a:r>
            <a:r>
              <a:rPr lang="tr-TR" sz="2800" dirty="0"/>
              <a:t>uygun </a:t>
            </a:r>
            <a:r>
              <a:rPr lang="tr-TR" sz="2800" dirty="0" smtClean="0"/>
              <a:t>değildirler.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160</a:t>
            </a:fld>
            <a:endParaRPr lang="tr-TR"/>
          </a:p>
        </p:txBody>
      </p:sp>
    </p:spTree>
    <p:extLst>
      <p:ext uri="{BB962C8B-B14F-4D97-AF65-F5344CB8AC3E}">
        <p14:creationId xmlns:p14="http://schemas.microsoft.com/office/powerpoint/2010/main" val="3394008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Önermeler</a:t>
            </a:r>
          </a:p>
        </p:txBody>
      </p:sp>
      <p:sp>
        <p:nvSpPr>
          <p:cNvPr id="3" name="İçerik Yer Tutucusu 2"/>
          <p:cNvSpPr>
            <a:spLocks noGrp="1"/>
          </p:cNvSpPr>
          <p:nvPr>
            <p:ph idx="1"/>
          </p:nvPr>
        </p:nvSpPr>
        <p:spPr>
          <a:xfrm>
            <a:off x="457200" y="1556792"/>
            <a:ext cx="8229600" cy="4680520"/>
          </a:xfrm>
        </p:spPr>
        <p:txBody>
          <a:bodyPr>
            <a:noAutofit/>
          </a:bodyPr>
          <a:lstStyle/>
          <a:p>
            <a:pPr marL="0" indent="0" algn="just">
              <a:lnSpc>
                <a:spcPct val="150000"/>
              </a:lnSpc>
              <a:buNone/>
            </a:pPr>
            <a:r>
              <a:rPr lang="tr-TR" sz="2800" dirty="0" smtClean="0"/>
              <a:t>Önermelerde </a:t>
            </a:r>
            <a:r>
              <a:rPr lang="tr-TR" sz="2800" dirty="0"/>
              <a:t>kavramlar arasındaki ilişkiler “</a:t>
            </a:r>
            <a:r>
              <a:rPr lang="tr-TR" sz="2800" dirty="0">
                <a:solidFill>
                  <a:srgbClr val="FF0000"/>
                </a:solidFill>
              </a:rPr>
              <a:t>azalır, artar, azalmasına/artmasına neden olur, olumlu ilişki içindedir, olumsuz ilişki içindedir</a:t>
            </a:r>
            <a:r>
              <a:rPr lang="tr-TR" sz="2800" dirty="0"/>
              <a:t>” gibi terimlerle ifade </a:t>
            </a:r>
            <a:r>
              <a:rPr lang="tr-TR" sz="2800" dirty="0" smtClean="0"/>
              <a:t>edilir.</a:t>
            </a:r>
          </a:p>
          <a:p>
            <a:pPr marL="0" indent="0" algn="just">
              <a:lnSpc>
                <a:spcPct val="150000"/>
              </a:lnSpc>
              <a:buNone/>
            </a:pPr>
            <a:r>
              <a:rPr lang="tr-TR" sz="2800" dirty="0"/>
              <a:t>“</a:t>
            </a:r>
            <a:r>
              <a:rPr lang="tr-TR" sz="2800" dirty="0">
                <a:solidFill>
                  <a:srgbClr val="FF0000"/>
                </a:solidFill>
                <a:latin typeface="Adobe Caslon Pro Bold" pitchFamily="18" charset="-94"/>
              </a:rPr>
              <a:t>yoksullukla toplumsal dışlanma arasında olumlu bir ilişki vardır</a:t>
            </a:r>
            <a:r>
              <a:rPr lang="tr-TR" sz="2800" dirty="0"/>
              <a:t>”, </a:t>
            </a:r>
            <a:endParaRPr lang="tr-TR" sz="2800" dirty="0" smtClean="0"/>
          </a:p>
          <a:p>
            <a:pPr marL="0" indent="0" algn="just">
              <a:lnSpc>
                <a:spcPct val="150000"/>
              </a:lnSpc>
              <a:buNone/>
            </a:pPr>
            <a:r>
              <a:rPr lang="tr-TR" sz="2800" dirty="0" smtClean="0"/>
              <a:t>“</a:t>
            </a:r>
            <a:r>
              <a:rPr lang="tr-TR" sz="2800" dirty="0">
                <a:solidFill>
                  <a:srgbClr val="FF0000"/>
                </a:solidFill>
                <a:latin typeface="Adobe Caslon Pro Bold" pitchFamily="18" charset="-94"/>
              </a:rPr>
              <a:t>toplumsal bütünleşme arttıkça saldırganlık azalır</a:t>
            </a:r>
            <a:r>
              <a:rPr lang="tr-TR" sz="2800" dirty="0"/>
              <a:t>”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161</a:t>
            </a:fld>
            <a:endParaRPr lang="tr-TR"/>
          </a:p>
        </p:txBody>
      </p:sp>
    </p:spTree>
    <p:extLst>
      <p:ext uri="{BB962C8B-B14F-4D97-AF65-F5344CB8AC3E}">
        <p14:creationId xmlns:p14="http://schemas.microsoft.com/office/powerpoint/2010/main" val="47259705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600" b="1" dirty="0"/>
              <a:t>Kavram</a:t>
            </a:r>
            <a:r>
              <a:rPr lang="tr-TR" b="1" dirty="0"/>
              <a:t> </a:t>
            </a:r>
            <a:endParaRPr lang="tr-TR" dirty="0"/>
          </a:p>
        </p:txBody>
      </p:sp>
      <p:sp>
        <p:nvSpPr>
          <p:cNvPr id="3" name="İçerik Yer Tutucusu 2"/>
          <p:cNvSpPr>
            <a:spLocks noGrp="1"/>
          </p:cNvSpPr>
          <p:nvPr>
            <p:ph idx="1"/>
          </p:nvPr>
        </p:nvSpPr>
        <p:spPr/>
        <p:txBody>
          <a:bodyPr>
            <a:normAutofit/>
          </a:bodyPr>
          <a:lstStyle/>
          <a:p>
            <a:pPr marL="0" indent="0" algn="just">
              <a:buNone/>
            </a:pPr>
            <a:r>
              <a:rPr lang="tr-TR" sz="2800" dirty="0" smtClean="0"/>
              <a:t>Ortak </a:t>
            </a:r>
            <a:r>
              <a:rPr lang="tr-TR" sz="2800" dirty="0"/>
              <a:t>bir şeylere sahip olduğunu düşündüğümüz bir dizi davranış, tutum ve özelliğin soyut özetidir. </a:t>
            </a:r>
            <a:endParaRPr lang="tr-TR" sz="2800" dirty="0" smtClean="0"/>
          </a:p>
          <a:p>
            <a:pPr marL="0" indent="0" algn="just">
              <a:buNone/>
            </a:pPr>
            <a:endParaRPr lang="tr-TR" sz="2800" dirty="0"/>
          </a:p>
          <a:p>
            <a:pPr marL="0" indent="0" algn="just">
              <a:buNone/>
            </a:pPr>
            <a:r>
              <a:rPr lang="tr-TR" sz="2800" dirty="0" smtClean="0"/>
              <a:t>Kendilerine </a:t>
            </a:r>
            <a:r>
              <a:rPr lang="tr-TR" sz="2800" dirty="0"/>
              <a:t>belirli bir anlam atanmış olan terimler, zihinsel soyutlamalardır. </a:t>
            </a:r>
          </a:p>
          <a:p>
            <a:pPr marL="0" indent="0" algn="just">
              <a:buNone/>
            </a:pPr>
            <a:endParaRPr lang="tr-TR" sz="2800" dirty="0" smtClean="0"/>
          </a:p>
          <a:p>
            <a:pPr marL="0" indent="0" algn="just">
              <a:buNone/>
            </a:pPr>
            <a:r>
              <a:rPr lang="tr-TR" sz="2800" dirty="0" smtClean="0"/>
              <a:t>Her </a:t>
            </a:r>
            <a:r>
              <a:rPr lang="tr-TR" sz="2800" dirty="0"/>
              <a:t>teori belirli kavramlar etrafında örgütlenir.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162</a:t>
            </a:fld>
            <a:endParaRPr lang="tr-TR"/>
          </a:p>
        </p:txBody>
      </p:sp>
    </p:spTree>
    <p:extLst>
      <p:ext uri="{BB962C8B-B14F-4D97-AF65-F5344CB8AC3E}">
        <p14:creationId xmlns:p14="http://schemas.microsoft.com/office/powerpoint/2010/main" val="9564034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Kavram</a:t>
            </a:r>
            <a:endParaRPr lang="tr-TR" sz="3600" dirty="0"/>
          </a:p>
        </p:txBody>
      </p:sp>
      <p:sp>
        <p:nvSpPr>
          <p:cNvPr id="3" name="İçerik Yer Tutucusu 2"/>
          <p:cNvSpPr>
            <a:spLocks noGrp="1"/>
          </p:cNvSpPr>
          <p:nvPr>
            <p:ph idx="1"/>
          </p:nvPr>
        </p:nvSpPr>
        <p:spPr>
          <a:xfrm>
            <a:off x="457200" y="1844824"/>
            <a:ext cx="8229600" cy="4281339"/>
          </a:xfrm>
        </p:spPr>
        <p:txBody>
          <a:bodyPr>
            <a:normAutofit/>
          </a:bodyPr>
          <a:lstStyle/>
          <a:p>
            <a:pPr marL="0" indent="0" algn="just">
              <a:buNone/>
            </a:pPr>
            <a:r>
              <a:rPr lang="tr-TR" sz="2800" dirty="0" smtClean="0"/>
              <a:t>Gereksiz </a:t>
            </a:r>
            <a:r>
              <a:rPr lang="tr-TR" sz="2800" dirty="0"/>
              <a:t>yere yeni kavramların </a:t>
            </a:r>
            <a:r>
              <a:rPr lang="tr-TR" sz="2800" dirty="0" smtClean="0"/>
              <a:t>geliştirmeden kaçınmak gerekir. </a:t>
            </a:r>
          </a:p>
          <a:p>
            <a:pPr marL="0" indent="0" algn="just">
              <a:buNone/>
            </a:pPr>
            <a:endParaRPr lang="tr-TR" sz="2800" dirty="0"/>
          </a:p>
          <a:p>
            <a:pPr marL="0" indent="0" algn="just">
              <a:buNone/>
            </a:pPr>
            <a:r>
              <a:rPr lang="tr-TR" sz="2800" dirty="0" smtClean="0"/>
              <a:t>Mevcut kavramlar </a:t>
            </a:r>
            <a:r>
              <a:rPr lang="tr-TR" sz="2800" dirty="0"/>
              <a:t>bir olguyu ifade etmede yetersiz </a:t>
            </a:r>
            <a:r>
              <a:rPr lang="tr-TR" sz="2800" dirty="0" smtClean="0"/>
              <a:t>ise </a:t>
            </a:r>
            <a:r>
              <a:rPr lang="tr-TR" sz="2800" dirty="0"/>
              <a:t>yeni bir kavram </a:t>
            </a:r>
            <a:r>
              <a:rPr lang="tr-TR" sz="2800" dirty="0" smtClean="0"/>
              <a:t>geliştirilmelidir.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163</a:t>
            </a:fld>
            <a:endParaRPr lang="tr-TR"/>
          </a:p>
        </p:txBody>
      </p:sp>
    </p:spTree>
    <p:extLst>
      <p:ext uri="{BB962C8B-B14F-4D97-AF65-F5344CB8AC3E}">
        <p14:creationId xmlns:p14="http://schemas.microsoft.com/office/powerpoint/2010/main" val="2795481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solidFill>
                  <a:srgbClr val="FF0000"/>
                </a:solidFill>
                <a:latin typeface="Cambria"/>
              </a:rPr>
              <a:t>Araştırma Konusunun Seçilmesi</a:t>
            </a:r>
            <a:endParaRPr lang="tr-TR" sz="3600" dirty="0"/>
          </a:p>
        </p:txBody>
      </p:sp>
      <p:sp>
        <p:nvSpPr>
          <p:cNvPr id="3" name="İçerik Yer Tutucusu 2"/>
          <p:cNvSpPr>
            <a:spLocks noGrp="1"/>
          </p:cNvSpPr>
          <p:nvPr>
            <p:ph idx="1"/>
          </p:nvPr>
        </p:nvSpPr>
        <p:spPr/>
        <p:txBody>
          <a:bodyPr>
            <a:normAutofit/>
          </a:bodyPr>
          <a:lstStyle/>
          <a:p>
            <a:pPr marL="0" indent="0" algn="just">
              <a:buNone/>
            </a:pPr>
            <a:r>
              <a:rPr lang="tr-TR" sz="2800" dirty="0" smtClean="0"/>
              <a:t>Araştırmacının bir </a:t>
            </a:r>
            <a:r>
              <a:rPr lang="tr-TR" sz="2800" dirty="0"/>
              <a:t>fikri olması, </a:t>
            </a:r>
            <a:r>
              <a:rPr lang="tr-TR" sz="2800" dirty="0" smtClean="0"/>
              <a:t>ne </a:t>
            </a:r>
            <a:r>
              <a:rPr lang="tr-TR" sz="2800" dirty="0"/>
              <a:t>hakkında bilgi toplayacağını bilmesi ve tanımlaması gerekir. </a:t>
            </a:r>
            <a:endParaRPr lang="tr-TR" sz="2800" dirty="0" smtClean="0"/>
          </a:p>
          <a:p>
            <a:pPr marL="0" indent="0">
              <a:buNone/>
            </a:pPr>
            <a:endParaRPr lang="tr-TR" sz="2800" dirty="0" smtClean="0"/>
          </a:p>
          <a:p>
            <a:pPr marL="0" indent="0">
              <a:buNone/>
            </a:pPr>
            <a:r>
              <a:rPr lang="tr-TR" sz="2800" dirty="0" smtClean="0"/>
              <a:t>Bu </a:t>
            </a:r>
            <a:r>
              <a:rPr lang="tr-TR" sz="2800" dirty="0"/>
              <a:t>tanımlama, araştırmanın konusunu </a:t>
            </a:r>
            <a:r>
              <a:rPr lang="tr-TR" sz="2800" dirty="0" smtClean="0"/>
              <a:t>oluşturur.</a:t>
            </a:r>
            <a:endParaRPr lang="tr-TR" sz="2800" dirty="0"/>
          </a:p>
        </p:txBody>
      </p:sp>
      <p:pic>
        <p:nvPicPr>
          <p:cNvPr id="2050" name="Picture 2" descr="icat  karikatÃ¼rleri ile ilgili gÃ¶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b="6704"/>
          <a:stretch/>
        </p:blipFill>
        <p:spPr bwMode="auto">
          <a:xfrm>
            <a:off x="611560" y="3813246"/>
            <a:ext cx="2776739" cy="24230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at  karikatÃ¼rleri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811802"/>
            <a:ext cx="2232670" cy="2880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Ä°lgili res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120" y="3850772"/>
            <a:ext cx="2375319" cy="256873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17</a:t>
            </a:fld>
            <a:endParaRPr lang="tr-TR"/>
          </a:p>
        </p:txBody>
      </p:sp>
    </p:spTree>
    <p:extLst>
      <p:ext uri="{BB962C8B-B14F-4D97-AF65-F5344CB8AC3E}">
        <p14:creationId xmlns:p14="http://schemas.microsoft.com/office/powerpoint/2010/main" val="3495518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solidFill>
                  <a:srgbClr val="FF0000"/>
                </a:solidFill>
                <a:latin typeface="Cambria"/>
              </a:rPr>
              <a:t>Araştırma Konusunun Seçilmesi</a:t>
            </a:r>
            <a:endParaRPr lang="tr-TR" sz="3200" dirty="0"/>
          </a:p>
        </p:txBody>
      </p:sp>
      <p:pic>
        <p:nvPicPr>
          <p:cNvPr id="1026" name="Picture 2" descr="icat ve ilham karikatÃ¼rleri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72" y="1268760"/>
            <a:ext cx="4032448" cy="32864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at  karikatÃ¼rleri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657" y="1268760"/>
            <a:ext cx="3826067" cy="316876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619672" y="4869160"/>
            <a:ext cx="7272806" cy="1384995"/>
          </a:xfrm>
          <a:prstGeom prst="rect">
            <a:avLst/>
          </a:prstGeom>
        </p:spPr>
        <p:txBody>
          <a:bodyPr wrap="square">
            <a:spAutoFit/>
          </a:bodyPr>
          <a:lstStyle/>
          <a:p>
            <a:pPr algn="just"/>
            <a:r>
              <a:rPr lang="tr-TR" sz="2800" dirty="0" smtClean="0"/>
              <a:t>İlginç,    Uygulanabilir, </a:t>
            </a:r>
          </a:p>
          <a:p>
            <a:pPr algn="just"/>
            <a:endParaRPr lang="tr-TR" sz="2800" dirty="0" smtClean="0"/>
          </a:p>
          <a:p>
            <a:pPr algn="just"/>
            <a:r>
              <a:rPr lang="tr-TR" sz="2800" dirty="0" smtClean="0"/>
              <a:t>Çeşitli </a:t>
            </a:r>
            <a:r>
              <a:rPr lang="tr-TR" sz="2800" dirty="0"/>
              <a:t>açılardan araştırılabilir </a:t>
            </a:r>
            <a:r>
              <a:rPr lang="tr-TR" sz="2800" dirty="0" smtClean="0"/>
              <a:t>olmak. </a:t>
            </a:r>
            <a:endParaRPr lang="tr-TR" sz="2800" dirty="0"/>
          </a:p>
        </p:txBody>
      </p:sp>
      <p:sp>
        <p:nvSpPr>
          <p:cNvPr id="3" name="Slayt Numarası Yer Tutucusu 2"/>
          <p:cNvSpPr>
            <a:spLocks noGrp="1"/>
          </p:cNvSpPr>
          <p:nvPr>
            <p:ph type="sldNum" sz="quarter" idx="12"/>
          </p:nvPr>
        </p:nvSpPr>
        <p:spPr/>
        <p:txBody>
          <a:bodyPr/>
          <a:lstStyle/>
          <a:p>
            <a:fld id="{1076DA70-7368-4227-BD4A-24FC0CBF7FC2}" type="slidenum">
              <a:rPr lang="tr-TR" smtClean="0"/>
              <a:t>18</a:t>
            </a:fld>
            <a:endParaRPr lang="tr-TR"/>
          </a:p>
        </p:txBody>
      </p:sp>
    </p:spTree>
    <p:extLst>
      <p:ext uri="{BB962C8B-B14F-4D97-AF65-F5344CB8AC3E}">
        <p14:creationId xmlns:p14="http://schemas.microsoft.com/office/powerpoint/2010/main" val="3545641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solidFill>
                  <a:srgbClr val="FF0000"/>
                </a:solidFill>
                <a:latin typeface="Cambria"/>
              </a:rPr>
              <a:t>Araştırma Konusunun Seçilmesi</a:t>
            </a:r>
            <a:endParaRPr lang="tr-TR" sz="3200" dirty="0">
              <a:solidFill>
                <a:srgbClr val="FF0000"/>
              </a:solidFill>
            </a:endParaRPr>
          </a:p>
        </p:txBody>
      </p:sp>
      <p:sp>
        <p:nvSpPr>
          <p:cNvPr id="3" name="İçerik Yer Tutucusu 2"/>
          <p:cNvSpPr>
            <a:spLocks noGrp="1"/>
          </p:cNvSpPr>
          <p:nvPr>
            <p:ph idx="1"/>
          </p:nvPr>
        </p:nvSpPr>
        <p:spPr>
          <a:xfrm>
            <a:off x="457200" y="1412776"/>
            <a:ext cx="8229600" cy="4713387"/>
          </a:xfrm>
        </p:spPr>
        <p:txBody>
          <a:bodyPr>
            <a:normAutofit fontScale="85000" lnSpcReduction="20000"/>
          </a:bodyPr>
          <a:lstStyle/>
          <a:p>
            <a:pPr marL="0" indent="0" algn="just">
              <a:buNone/>
            </a:pPr>
            <a:r>
              <a:rPr lang="tr-TR" dirty="0">
                <a:solidFill>
                  <a:srgbClr val="000000"/>
                </a:solidFill>
                <a:latin typeface="Cambria"/>
              </a:rPr>
              <a:t>Araştırma konusu, </a:t>
            </a:r>
            <a:endParaRPr lang="tr-TR" dirty="0" smtClean="0">
              <a:solidFill>
                <a:srgbClr val="000000"/>
              </a:solidFill>
              <a:latin typeface="Cambria"/>
            </a:endParaRPr>
          </a:p>
          <a:p>
            <a:pPr marL="0" indent="0" algn="just">
              <a:buNone/>
            </a:pPr>
            <a:endParaRPr lang="tr-TR" dirty="0" smtClean="0">
              <a:solidFill>
                <a:srgbClr val="000000"/>
              </a:solidFill>
              <a:latin typeface="Cambria"/>
            </a:endParaRPr>
          </a:p>
          <a:p>
            <a:pPr algn="just">
              <a:buFontTx/>
              <a:buChar char="-"/>
            </a:pPr>
            <a:r>
              <a:rPr lang="tr-TR" dirty="0" smtClean="0">
                <a:solidFill>
                  <a:srgbClr val="000000"/>
                </a:solidFill>
                <a:latin typeface="Cambria"/>
              </a:rPr>
              <a:t>çok </a:t>
            </a:r>
            <a:r>
              <a:rPr lang="tr-TR" dirty="0">
                <a:solidFill>
                  <a:srgbClr val="000000"/>
                </a:solidFill>
                <a:latin typeface="Cambria"/>
              </a:rPr>
              <a:t>genel </a:t>
            </a:r>
            <a:r>
              <a:rPr lang="tr-TR" dirty="0" smtClean="0">
                <a:solidFill>
                  <a:srgbClr val="000000"/>
                </a:solidFill>
                <a:latin typeface="Cambria"/>
              </a:rPr>
              <a:t>olmama, </a:t>
            </a:r>
            <a:r>
              <a:rPr lang="tr-TR" dirty="0">
                <a:solidFill>
                  <a:srgbClr val="000000"/>
                </a:solidFill>
                <a:latin typeface="Cambria"/>
              </a:rPr>
              <a:t>araştırmacının kişisel </a:t>
            </a:r>
            <a:r>
              <a:rPr lang="tr-TR" dirty="0" smtClean="0">
                <a:solidFill>
                  <a:srgbClr val="000000"/>
                </a:solidFill>
                <a:latin typeface="Cambria"/>
              </a:rPr>
              <a:t>deneyimleri, </a:t>
            </a:r>
          </a:p>
          <a:p>
            <a:pPr marL="0" indent="0" algn="just">
              <a:buNone/>
            </a:pPr>
            <a:endParaRPr lang="tr-TR" sz="1900" dirty="0" smtClean="0">
              <a:solidFill>
                <a:srgbClr val="000000"/>
              </a:solidFill>
              <a:latin typeface="Cambria"/>
            </a:endParaRPr>
          </a:p>
          <a:p>
            <a:pPr algn="just">
              <a:buFontTx/>
              <a:buChar char="-"/>
            </a:pPr>
            <a:r>
              <a:rPr lang="tr-TR" dirty="0" smtClean="0">
                <a:solidFill>
                  <a:srgbClr val="000000"/>
                </a:solidFill>
                <a:latin typeface="Cambria"/>
              </a:rPr>
              <a:t>daha </a:t>
            </a:r>
            <a:r>
              <a:rPr lang="tr-TR" dirty="0">
                <a:solidFill>
                  <a:srgbClr val="000000"/>
                </a:solidFill>
                <a:latin typeface="Cambria"/>
              </a:rPr>
              <a:t>önce </a:t>
            </a:r>
            <a:r>
              <a:rPr lang="tr-TR" dirty="0" smtClean="0">
                <a:solidFill>
                  <a:srgbClr val="000000"/>
                </a:solidFill>
                <a:latin typeface="Cambria"/>
              </a:rPr>
              <a:t>yapılmış çalışmalar, </a:t>
            </a:r>
          </a:p>
          <a:p>
            <a:pPr marL="0" indent="0" algn="just">
              <a:buNone/>
            </a:pPr>
            <a:endParaRPr lang="tr-TR" sz="2100" dirty="0" smtClean="0">
              <a:solidFill>
                <a:srgbClr val="000000"/>
              </a:solidFill>
              <a:latin typeface="Cambria"/>
            </a:endParaRPr>
          </a:p>
          <a:p>
            <a:pPr algn="just">
              <a:buFontTx/>
              <a:buChar char="-"/>
            </a:pPr>
            <a:r>
              <a:rPr lang="tr-TR" dirty="0" smtClean="0">
                <a:solidFill>
                  <a:srgbClr val="000000"/>
                </a:solidFill>
                <a:latin typeface="Cambria"/>
              </a:rPr>
              <a:t>kitle </a:t>
            </a:r>
            <a:r>
              <a:rPr lang="tr-TR" dirty="0">
                <a:solidFill>
                  <a:srgbClr val="000000"/>
                </a:solidFill>
                <a:latin typeface="Cambria"/>
              </a:rPr>
              <a:t>iletişim </a:t>
            </a:r>
            <a:r>
              <a:rPr lang="tr-TR" dirty="0" smtClean="0">
                <a:solidFill>
                  <a:srgbClr val="000000"/>
                </a:solidFill>
                <a:latin typeface="Cambria"/>
              </a:rPr>
              <a:t>araçları, teoriler, inançlar </a:t>
            </a:r>
            <a:r>
              <a:rPr lang="tr-TR" dirty="0">
                <a:solidFill>
                  <a:srgbClr val="000000"/>
                </a:solidFill>
                <a:latin typeface="Cambria"/>
              </a:rPr>
              <a:t>ve </a:t>
            </a:r>
            <a:r>
              <a:rPr lang="tr-TR" dirty="0" smtClean="0">
                <a:solidFill>
                  <a:srgbClr val="000000"/>
                </a:solidFill>
                <a:latin typeface="Cambria"/>
              </a:rPr>
              <a:t>değerler, </a:t>
            </a:r>
          </a:p>
          <a:p>
            <a:pPr algn="just">
              <a:buFontTx/>
              <a:buChar char="-"/>
            </a:pPr>
            <a:endParaRPr lang="tr-TR" dirty="0" smtClean="0">
              <a:solidFill>
                <a:srgbClr val="000000"/>
              </a:solidFill>
              <a:latin typeface="Cambria"/>
            </a:endParaRPr>
          </a:p>
          <a:p>
            <a:pPr algn="just">
              <a:buFontTx/>
              <a:buChar char="-"/>
            </a:pPr>
            <a:r>
              <a:rPr lang="tr-TR" dirty="0" smtClean="0">
                <a:solidFill>
                  <a:srgbClr val="000000"/>
                </a:solidFill>
                <a:latin typeface="Cambria"/>
              </a:rPr>
              <a:t>eldeki kaynaklar,</a:t>
            </a:r>
          </a:p>
          <a:p>
            <a:pPr algn="just">
              <a:buFontTx/>
              <a:buChar char="-"/>
            </a:pPr>
            <a:endParaRPr lang="tr-TR" dirty="0" smtClean="0">
              <a:solidFill>
                <a:srgbClr val="000000"/>
              </a:solidFill>
              <a:latin typeface="Cambria"/>
            </a:endParaRPr>
          </a:p>
          <a:p>
            <a:pPr algn="just">
              <a:buFontTx/>
              <a:buChar char="-"/>
            </a:pPr>
            <a:r>
              <a:rPr lang="tr-TR" dirty="0" smtClean="0">
                <a:solidFill>
                  <a:srgbClr val="000000"/>
                </a:solidFill>
                <a:latin typeface="Cambria"/>
              </a:rPr>
              <a:t>gündemdeki </a:t>
            </a:r>
            <a:r>
              <a:rPr lang="tr-TR" dirty="0">
                <a:solidFill>
                  <a:srgbClr val="000000"/>
                </a:solidFill>
                <a:latin typeface="Cambria"/>
              </a:rPr>
              <a:t>toplumsal </a:t>
            </a:r>
            <a:r>
              <a:rPr lang="tr-TR" dirty="0" smtClean="0">
                <a:solidFill>
                  <a:srgbClr val="000000"/>
                </a:solidFill>
                <a:latin typeface="Cambria"/>
              </a:rPr>
              <a:t>sorunlar..</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19</a:t>
            </a:fld>
            <a:endParaRPr lang="tr-TR"/>
          </a:p>
        </p:txBody>
      </p:sp>
    </p:spTree>
    <p:extLst>
      <p:ext uri="{BB962C8B-B14F-4D97-AF65-F5344CB8AC3E}">
        <p14:creationId xmlns:p14="http://schemas.microsoft.com/office/powerpoint/2010/main" val="927824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Bilimsel Araştırma Neden Yapılır?</a:t>
            </a:r>
            <a:endParaRPr lang="tr-TR" dirty="0"/>
          </a:p>
        </p:txBody>
      </p:sp>
      <p:sp>
        <p:nvSpPr>
          <p:cNvPr id="3" name="İçerik Yer Tutucusu 2"/>
          <p:cNvSpPr>
            <a:spLocks noGrp="1"/>
          </p:cNvSpPr>
          <p:nvPr>
            <p:ph idx="1"/>
          </p:nvPr>
        </p:nvSpPr>
        <p:spPr>
          <a:xfrm>
            <a:off x="827584" y="1600200"/>
            <a:ext cx="7859216" cy="4525963"/>
          </a:xfrm>
        </p:spPr>
        <p:txBody>
          <a:bodyPr/>
          <a:lstStyle/>
          <a:p>
            <a:pPr marL="0" indent="0">
              <a:buNone/>
            </a:pPr>
            <a:r>
              <a:rPr lang="tr-TR" dirty="0" smtClean="0"/>
              <a:t>Bir sorunu çözmek,</a:t>
            </a:r>
          </a:p>
          <a:p>
            <a:pPr marL="0" indent="0">
              <a:buNone/>
            </a:pPr>
            <a:r>
              <a:rPr lang="tr-TR" dirty="0" smtClean="0"/>
              <a:t>Yeni bir ürün ortaya koymak,</a:t>
            </a:r>
          </a:p>
          <a:p>
            <a:pPr marL="0" indent="0">
              <a:buNone/>
            </a:pPr>
            <a:r>
              <a:rPr lang="tr-TR" dirty="0" smtClean="0"/>
              <a:t>Yeni bir yöntem geliştirmek,</a:t>
            </a:r>
          </a:p>
          <a:p>
            <a:pPr marL="0" indent="0">
              <a:buNone/>
            </a:pPr>
            <a:r>
              <a:rPr lang="tr-TR" dirty="0" smtClean="0"/>
              <a:t>Ekonomik fayda sağlamak,</a:t>
            </a:r>
          </a:p>
          <a:p>
            <a:pPr marL="0" indent="0">
              <a:buNone/>
            </a:pPr>
            <a:r>
              <a:rPr lang="tr-TR" dirty="0" smtClean="0"/>
              <a:t>Akademik kariyer basamaklarında yükselmek,</a:t>
            </a:r>
          </a:p>
          <a:p>
            <a:pPr marL="0" indent="0">
              <a:buNone/>
            </a:pPr>
            <a:r>
              <a:rPr lang="tr-TR" dirty="0" smtClean="0"/>
              <a:t>Geleceği planlamak,</a:t>
            </a:r>
          </a:p>
          <a:p>
            <a:pPr marL="0" indent="0">
              <a:buNone/>
            </a:pPr>
            <a:r>
              <a:rPr lang="tr-TR" dirty="0" smtClean="0"/>
              <a:t>Örnek model çıkarmak için.</a:t>
            </a:r>
          </a:p>
          <a:p>
            <a:pPr marL="0" indent="0">
              <a:buNone/>
            </a:pP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a:t>
            </a:fld>
            <a:endParaRPr lang="tr-TR"/>
          </a:p>
        </p:txBody>
      </p:sp>
    </p:spTree>
    <p:extLst>
      <p:ext uri="{BB962C8B-B14F-4D97-AF65-F5344CB8AC3E}">
        <p14:creationId xmlns:p14="http://schemas.microsoft.com/office/powerpoint/2010/main" val="1968262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600" b="1" dirty="0">
                <a:solidFill>
                  <a:srgbClr val="FF0000"/>
                </a:solidFill>
                <a:latin typeface="Cambria"/>
              </a:rPr>
              <a:t>Araştırma Konusunun Seçilmesi</a:t>
            </a:r>
            <a:endParaRPr lang="tr-TR" sz="3600" dirty="0"/>
          </a:p>
        </p:txBody>
      </p:sp>
      <p:sp>
        <p:nvSpPr>
          <p:cNvPr id="3" name="İçerik Yer Tutucusu 2"/>
          <p:cNvSpPr>
            <a:spLocks noGrp="1"/>
          </p:cNvSpPr>
          <p:nvPr>
            <p:ph idx="1"/>
          </p:nvPr>
        </p:nvSpPr>
        <p:spPr>
          <a:xfrm>
            <a:off x="683568" y="2060849"/>
            <a:ext cx="7560840" cy="201622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just">
              <a:buNone/>
            </a:pPr>
            <a:r>
              <a:rPr lang="tr-TR" sz="2800" dirty="0" smtClean="0"/>
              <a:t>Konunun genişliği, </a:t>
            </a:r>
          </a:p>
          <a:p>
            <a:pPr marL="0" indent="0" algn="just">
              <a:buNone/>
            </a:pPr>
            <a:endParaRPr lang="tr-TR" sz="1800" dirty="0"/>
          </a:p>
          <a:p>
            <a:pPr marL="0" indent="0" algn="just">
              <a:buNone/>
            </a:pPr>
            <a:r>
              <a:rPr lang="tr-TR" sz="2800" dirty="0"/>
              <a:t>K</a:t>
            </a:r>
            <a:r>
              <a:rPr lang="tr-TR" sz="2800" dirty="0" smtClean="0"/>
              <a:t>onu </a:t>
            </a:r>
            <a:r>
              <a:rPr lang="tr-TR" sz="2800" dirty="0"/>
              <a:t>fazla </a:t>
            </a:r>
            <a:r>
              <a:rPr lang="tr-TR" sz="2800" dirty="0" smtClean="0"/>
              <a:t>geniş </a:t>
            </a:r>
            <a:r>
              <a:rPr lang="tr-TR" sz="2800" dirty="0"/>
              <a:t>olursa uygun bir araştırma probleminin geliştirilmesi </a:t>
            </a:r>
            <a:r>
              <a:rPr lang="tr-TR" sz="2800" dirty="0" smtClean="0"/>
              <a:t>çok zor.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20</a:t>
            </a:fld>
            <a:endParaRPr lang="tr-TR"/>
          </a:p>
        </p:txBody>
      </p:sp>
    </p:spTree>
    <p:extLst>
      <p:ext uri="{BB962C8B-B14F-4D97-AF65-F5344CB8AC3E}">
        <p14:creationId xmlns:p14="http://schemas.microsoft.com/office/powerpoint/2010/main" val="3675496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rgbClr val="FF0000"/>
                </a:solidFill>
              </a:rPr>
              <a:t>Araştırma Probleminin Oluşturulması </a:t>
            </a:r>
            <a:endParaRPr lang="tr-TR" sz="3600" dirty="0">
              <a:solidFill>
                <a:srgbClr val="FF0000"/>
              </a:solidFill>
            </a:endParaRPr>
          </a:p>
        </p:txBody>
      </p:sp>
      <p:sp>
        <p:nvSpPr>
          <p:cNvPr id="3" name="İçerik Yer Tutucusu 2"/>
          <p:cNvSpPr>
            <a:spLocks noGrp="1"/>
          </p:cNvSpPr>
          <p:nvPr>
            <p:ph idx="1"/>
          </p:nvPr>
        </p:nvSpPr>
        <p:spPr>
          <a:xfrm>
            <a:off x="827584" y="1772816"/>
            <a:ext cx="7859216" cy="4353347"/>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lgn="just">
              <a:buNone/>
            </a:pPr>
            <a:r>
              <a:rPr lang="tr-TR" sz="2800" b="1" dirty="0"/>
              <a:t>Araştırma konusunu </a:t>
            </a:r>
            <a:r>
              <a:rPr lang="tr-TR" sz="2800" b="1" dirty="0" smtClean="0"/>
              <a:t>daraltmak için;</a:t>
            </a:r>
          </a:p>
          <a:p>
            <a:pPr marL="0" indent="0" algn="just">
              <a:buNone/>
            </a:pPr>
            <a:endParaRPr lang="tr-TR" sz="2800" b="1" dirty="0"/>
          </a:p>
          <a:p>
            <a:pPr marL="0" indent="0" algn="just">
              <a:buNone/>
            </a:pPr>
            <a:r>
              <a:rPr lang="tr-TR" sz="2800" b="1" dirty="0" smtClean="0"/>
              <a:t>Kiminle ilgili, </a:t>
            </a:r>
          </a:p>
          <a:p>
            <a:pPr marL="0" indent="0" algn="just">
              <a:buNone/>
            </a:pPr>
            <a:endParaRPr lang="tr-TR" sz="2800" b="1" dirty="0"/>
          </a:p>
          <a:p>
            <a:pPr marL="0" indent="0" algn="just">
              <a:buNone/>
            </a:pPr>
            <a:r>
              <a:rPr lang="tr-TR" sz="2800" b="1" dirty="0" smtClean="0"/>
              <a:t>Hangi </a:t>
            </a:r>
            <a:r>
              <a:rPr lang="tr-TR" sz="2800" b="1" dirty="0"/>
              <a:t>mekân ya da coğrafi alana, </a:t>
            </a:r>
            <a:endParaRPr lang="tr-TR" sz="2800" b="1" dirty="0" smtClean="0"/>
          </a:p>
          <a:p>
            <a:pPr marL="0" indent="0" algn="just">
              <a:buNone/>
            </a:pPr>
            <a:endParaRPr lang="tr-TR" sz="2800" b="1" dirty="0"/>
          </a:p>
          <a:p>
            <a:pPr marL="0" indent="0" algn="just">
              <a:buNone/>
            </a:pPr>
            <a:r>
              <a:rPr lang="tr-TR" sz="2800" b="1" dirty="0" smtClean="0"/>
              <a:t>Hangi </a:t>
            </a:r>
            <a:r>
              <a:rPr lang="tr-TR" sz="2800" b="1" dirty="0"/>
              <a:t>zamana, hangi kültüre </a:t>
            </a:r>
            <a:r>
              <a:rPr lang="tr-TR" sz="2800" b="1" dirty="0" smtClean="0"/>
              <a:t>hangi </a:t>
            </a:r>
            <a:r>
              <a:rPr lang="tr-TR" sz="2800" b="1" dirty="0"/>
              <a:t>araştırma evrenine </a:t>
            </a:r>
            <a:r>
              <a:rPr lang="tr-TR" sz="2800" b="1" dirty="0" smtClean="0"/>
              <a:t>ilişkin. </a:t>
            </a:r>
          </a:p>
          <a:p>
            <a:pPr marL="0" indent="0" algn="just">
              <a:buNone/>
            </a:pPr>
            <a:endParaRPr lang="tr-TR" sz="1200" b="1" dirty="0" smtClean="0"/>
          </a:p>
          <a:p>
            <a:pPr marL="0" indent="0" algn="just">
              <a:buNone/>
            </a:pPr>
            <a:r>
              <a:rPr lang="tr-TR" sz="2800" b="1" dirty="0" smtClean="0"/>
              <a:t>Özgün </a:t>
            </a:r>
            <a:r>
              <a:rPr lang="tr-TR" sz="2800" b="1" dirty="0"/>
              <a:t>ve net </a:t>
            </a:r>
            <a:r>
              <a:rPr lang="tr-TR" sz="2800" b="1" dirty="0" smtClean="0"/>
              <a:t>olmak... </a:t>
            </a:r>
          </a:p>
          <a:p>
            <a:pPr marL="0" indent="0" algn="just">
              <a:buNone/>
            </a:pPr>
            <a:endParaRPr lang="tr-TR" sz="1200" b="1"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21</a:t>
            </a:fld>
            <a:endParaRPr lang="tr-TR"/>
          </a:p>
        </p:txBody>
      </p:sp>
    </p:spTree>
    <p:extLst>
      <p:ext uri="{BB962C8B-B14F-4D97-AF65-F5344CB8AC3E}">
        <p14:creationId xmlns:p14="http://schemas.microsoft.com/office/powerpoint/2010/main" val="2107381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solidFill>
                  <a:srgbClr val="FF0000"/>
                </a:solidFill>
              </a:rPr>
              <a:t>Araştırma Probleminin Oluşturulması </a:t>
            </a:r>
            <a:endParaRPr lang="tr-TR" sz="3200" dirty="0">
              <a:solidFill>
                <a:srgbClr val="FF0000"/>
              </a:solidFill>
            </a:endParaRPr>
          </a:p>
        </p:txBody>
      </p:sp>
      <p:sp>
        <p:nvSpPr>
          <p:cNvPr id="3" name="İçerik Yer Tutucusu 2"/>
          <p:cNvSpPr>
            <a:spLocks noGrp="1"/>
          </p:cNvSpPr>
          <p:nvPr>
            <p:ph idx="1"/>
          </p:nvPr>
        </p:nvSpPr>
        <p:spPr>
          <a:xfrm>
            <a:off x="1331640" y="1556792"/>
            <a:ext cx="6336704" cy="4525963"/>
          </a:xfrm>
        </p:spPr>
        <p:style>
          <a:lnRef idx="0">
            <a:scrgbClr r="0" g="0" b="0"/>
          </a:lnRef>
          <a:fillRef idx="1001">
            <a:schemeClr val="lt2"/>
          </a:fillRef>
          <a:effectRef idx="0">
            <a:scrgbClr r="0" g="0" b="0"/>
          </a:effectRef>
          <a:fontRef idx="major"/>
        </p:style>
        <p:txBody>
          <a:bodyPr>
            <a:noAutofit/>
          </a:bodyPr>
          <a:lstStyle/>
          <a:p>
            <a:pPr marL="0" indent="0" algn="just">
              <a:buNone/>
            </a:pPr>
            <a:r>
              <a:rPr lang="tr-TR" sz="2800" b="1" dirty="0" smtClean="0">
                <a:solidFill>
                  <a:srgbClr val="FF0000"/>
                </a:solidFill>
                <a:latin typeface="Adobe Devanagari" pitchFamily="18" charset="0"/>
                <a:cs typeface="Adobe Devanagari" pitchFamily="18" charset="0"/>
              </a:rPr>
              <a:t>Konu sınırlaması;</a:t>
            </a:r>
          </a:p>
          <a:p>
            <a:pPr marL="0" indent="0" algn="just">
              <a:buNone/>
            </a:pPr>
            <a:r>
              <a:rPr lang="tr-TR" sz="2800" dirty="0" smtClean="0"/>
              <a:t>İlgilenilen </a:t>
            </a:r>
            <a:r>
              <a:rPr lang="tr-TR" sz="2800" dirty="0"/>
              <a:t>olgunun çeşitli boyutları, </a:t>
            </a:r>
            <a:endParaRPr lang="tr-TR" sz="2800" dirty="0" smtClean="0"/>
          </a:p>
          <a:p>
            <a:pPr marL="0" indent="0" algn="just">
              <a:buNone/>
            </a:pPr>
            <a:endParaRPr lang="tr-TR" sz="1050" dirty="0"/>
          </a:p>
          <a:p>
            <a:pPr marL="0" indent="0" algn="just">
              <a:buNone/>
            </a:pPr>
            <a:r>
              <a:rPr lang="tr-TR" sz="2800" dirty="0" smtClean="0"/>
              <a:t>Örneklemin </a:t>
            </a:r>
            <a:r>
              <a:rPr lang="tr-TR" sz="2800" dirty="0"/>
              <a:t>cinsiyeti ya da yaşı, </a:t>
            </a:r>
            <a:endParaRPr lang="tr-TR" sz="2800" dirty="0" smtClean="0"/>
          </a:p>
          <a:p>
            <a:pPr marL="0" indent="0" algn="just">
              <a:buNone/>
            </a:pPr>
            <a:endParaRPr lang="tr-TR" sz="1000" dirty="0"/>
          </a:p>
          <a:p>
            <a:pPr marL="0" indent="0" algn="just">
              <a:buNone/>
            </a:pPr>
            <a:r>
              <a:rPr lang="tr-TR" sz="2800" dirty="0" smtClean="0"/>
              <a:t>İlgilenilen </a:t>
            </a:r>
            <a:r>
              <a:rPr lang="tr-TR" sz="2800" dirty="0"/>
              <a:t>mekân ya da coğrafi </a:t>
            </a:r>
            <a:r>
              <a:rPr lang="tr-TR" sz="2800" dirty="0" smtClean="0"/>
              <a:t>bölge</a:t>
            </a:r>
            <a:endParaRPr lang="tr-TR" sz="2800" dirty="0"/>
          </a:p>
          <a:p>
            <a:pPr marL="0" indent="0" algn="just">
              <a:buNone/>
            </a:pPr>
            <a:endParaRPr lang="tr-TR" sz="1000" dirty="0" smtClean="0"/>
          </a:p>
          <a:p>
            <a:pPr marL="0" indent="0" algn="just">
              <a:buNone/>
            </a:pPr>
            <a:r>
              <a:rPr lang="tr-TR" sz="2800" dirty="0" smtClean="0"/>
              <a:t>Nitel </a:t>
            </a:r>
            <a:r>
              <a:rPr lang="tr-TR" sz="2800" dirty="0"/>
              <a:t>araştırmalarda </a:t>
            </a:r>
            <a:r>
              <a:rPr lang="tr-TR" sz="2800" dirty="0" smtClean="0"/>
              <a:t>daha </a:t>
            </a:r>
            <a:r>
              <a:rPr lang="tr-TR" sz="2800" dirty="0"/>
              <a:t>genel bir </a:t>
            </a:r>
            <a:r>
              <a:rPr lang="tr-TR" sz="2800" dirty="0" smtClean="0"/>
              <a:t>soru, </a:t>
            </a:r>
          </a:p>
          <a:p>
            <a:pPr marL="0" indent="0" algn="just">
              <a:buNone/>
            </a:pPr>
            <a:endParaRPr lang="tr-TR" sz="1000" dirty="0" smtClean="0"/>
          </a:p>
          <a:p>
            <a:pPr marL="0" indent="0" algn="just">
              <a:buNone/>
            </a:pPr>
            <a:r>
              <a:rPr lang="tr-TR" sz="2800" dirty="0" smtClean="0"/>
              <a:t>Nicel araştırmalarda sınırlı </a:t>
            </a:r>
            <a:r>
              <a:rPr lang="tr-TR" sz="2800" dirty="0"/>
              <a:t>ve </a:t>
            </a:r>
            <a:r>
              <a:rPr lang="tr-TR" sz="2800" dirty="0" smtClean="0"/>
              <a:t>net</a:t>
            </a:r>
          </a:p>
          <a:p>
            <a:pPr marL="0" indent="0" algn="just">
              <a:buNone/>
            </a:pPr>
            <a:endParaRPr lang="tr-TR" sz="1050" dirty="0" smtClean="0"/>
          </a:p>
          <a:p>
            <a:pPr marL="0" indent="0" algn="just">
              <a:buNone/>
            </a:pPr>
            <a:r>
              <a:rPr lang="tr-TR" sz="2800" dirty="0" smtClean="0"/>
              <a:t>Soru </a:t>
            </a:r>
            <a:r>
              <a:rPr lang="tr-TR" sz="2800" dirty="0"/>
              <a:t>cümlesi hâline getirilmiş </a:t>
            </a:r>
            <a:r>
              <a:rPr lang="tr-TR" sz="2800" dirty="0" smtClean="0"/>
              <a:t>hipotezler</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22</a:t>
            </a:fld>
            <a:endParaRPr lang="tr-TR"/>
          </a:p>
        </p:txBody>
      </p:sp>
    </p:spTree>
    <p:extLst>
      <p:ext uri="{BB962C8B-B14F-4D97-AF65-F5344CB8AC3E}">
        <p14:creationId xmlns:p14="http://schemas.microsoft.com/office/powerpoint/2010/main" val="4271856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style>
          <a:lnRef idx="0">
            <a:schemeClr val="accent1"/>
          </a:lnRef>
          <a:fillRef idx="3">
            <a:schemeClr val="accent1"/>
          </a:fillRef>
          <a:effectRef idx="3">
            <a:schemeClr val="accent1"/>
          </a:effectRef>
          <a:fontRef idx="minor">
            <a:schemeClr val="lt1"/>
          </a:fontRef>
        </p:style>
        <p:txBody>
          <a:bodyPr>
            <a:normAutofit/>
          </a:bodyPr>
          <a:lstStyle/>
          <a:p>
            <a:r>
              <a:rPr lang="tr-TR" sz="3600" dirty="0" smtClean="0"/>
              <a:t>Konu-Literatür Taraması</a:t>
            </a:r>
            <a:endParaRPr lang="tr-TR" sz="3600" dirty="0"/>
          </a:p>
        </p:txBody>
      </p:sp>
      <p:sp>
        <p:nvSpPr>
          <p:cNvPr id="4" name="Oval 3"/>
          <p:cNvSpPr/>
          <p:nvPr/>
        </p:nvSpPr>
        <p:spPr>
          <a:xfrm>
            <a:off x="2339752" y="1556792"/>
            <a:ext cx="4392488" cy="43204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2987824" y="2276872"/>
            <a:ext cx="3024336" cy="29928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İçerik Yer Tutucusu 6"/>
          <p:cNvSpPr>
            <a:spLocks noGrp="1"/>
          </p:cNvSpPr>
          <p:nvPr>
            <p:ph idx="1"/>
          </p:nvPr>
        </p:nvSpPr>
        <p:spPr>
          <a:scene3d>
            <a:camera prst="orthographicFront">
              <a:rot lat="0" lon="0" rev="0"/>
            </a:camera>
            <a:lightRig rig="threePt" dir="t"/>
          </a:scene3d>
          <a:sp3d/>
        </p:spPr>
        <p:txBody>
          <a:bodyPr>
            <a:normAutofit lnSpcReduction="10000"/>
            <a:scene3d>
              <a:camera prst="orthographicFront">
                <a:rot lat="0" lon="0" rev="0"/>
              </a:camera>
              <a:lightRig rig="threePt" dir="t"/>
            </a:scene3d>
          </a:bodyPr>
          <a:lstStyle/>
          <a:p>
            <a:pPr marL="0" indent="0">
              <a:buNone/>
            </a:pPr>
            <a:r>
              <a:rPr lang="tr-TR" dirty="0" smtClean="0"/>
              <a:t>                                    Literatür</a:t>
            </a:r>
          </a:p>
          <a:p>
            <a:endParaRPr lang="tr-TR" dirty="0"/>
          </a:p>
          <a:p>
            <a:endParaRPr lang="tr-TR" dirty="0" smtClean="0"/>
          </a:p>
          <a:p>
            <a:pPr marL="2286000" lvl="5" indent="0">
              <a:buNone/>
            </a:pPr>
            <a:r>
              <a:rPr lang="tr-TR" dirty="0" smtClean="0"/>
              <a:t>	          </a:t>
            </a:r>
            <a:r>
              <a:rPr lang="tr-TR" sz="3200" b="1" dirty="0" smtClean="0">
                <a:solidFill>
                  <a:schemeClr val="bg1"/>
                </a:solidFill>
                <a:latin typeface="Adobe Fan Heiti Std B" pitchFamily="34" charset="-128"/>
                <a:ea typeface="Adobe Fan Heiti Std B" pitchFamily="34" charset="-128"/>
              </a:rPr>
              <a:t>  KONU</a:t>
            </a:r>
          </a:p>
          <a:p>
            <a:pPr marL="2286000" lvl="5" indent="0">
              <a:buNone/>
            </a:pPr>
            <a:endParaRPr lang="tr-TR" dirty="0"/>
          </a:p>
          <a:p>
            <a:pPr marL="2286000" lvl="5" indent="0">
              <a:buNone/>
            </a:pPr>
            <a:endParaRPr lang="tr-TR" dirty="0" smtClean="0"/>
          </a:p>
          <a:p>
            <a:pPr marL="2286000" lvl="5" indent="0">
              <a:buNone/>
            </a:pPr>
            <a:endParaRPr lang="tr-TR" dirty="0"/>
          </a:p>
          <a:p>
            <a:pPr marL="2286000" lvl="5" indent="0">
              <a:buNone/>
            </a:pPr>
            <a:r>
              <a:rPr lang="tr-TR" sz="3200" dirty="0" smtClean="0"/>
              <a:t>           </a:t>
            </a:r>
          </a:p>
          <a:p>
            <a:pPr marL="2286000" lvl="5" indent="0">
              <a:buNone/>
            </a:pPr>
            <a:r>
              <a:rPr lang="tr-TR" sz="3200" dirty="0"/>
              <a:t>	 </a:t>
            </a:r>
            <a:r>
              <a:rPr lang="tr-TR" sz="3200" dirty="0" smtClean="0"/>
              <a:t>      Tarama</a:t>
            </a:r>
            <a:endParaRPr lang="tr-TR" sz="3200" dirty="0"/>
          </a:p>
        </p:txBody>
      </p:sp>
      <p:cxnSp>
        <p:nvCxnSpPr>
          <p:cNvPr id="5" name="Düz Ok Bağlayıcısı 4"/>
          <p:cNvCxnSpPr/>
          <p:nvPr/>
        </p:nvCxnSpPr>
        <p:spPr>
          <a:xfrm>
            <a:off x="4535996" y="2276872"/>
            <a:ext cx="0" cy="792087"/>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flipV="1">
            <a:off x="4545789" y="4037224"/>
            <a:ext cx="0" cy="123252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Slayt Numarası Yer Tutucusu 2"/>
          <p:cNvSpPr>
            <a:spLocks noGrp="1"/>
          </p:cNvSpPr>
          <p:nvPr>
            <p:ph type="sldNum" sz="quarter" idx="12"/>
          </p:nvPr>
        </p:nvSpPr>
        <p:spPr/>
        <p:txBody>
          <a:bodyPr/>
          <a:lstStyle/>
          <a:p>
            <a:fld id="{1076DA70-7368-4227-BD4A-24FC0CBF7FC2}" type="slidenum">
              <a:rPr lang="tr-TR" smtClean="0"/>
              <a:t>23</a:t>
            </a:fld>
            <a:endParaRPr lang="tr-TR"/>
          </a:p>
        </p:txBody>
      </p:sp>
    </p:spTree>
    <p:extLst>
      <p:ext uri="{BB962C8B-B14F-4D97-AF65-F5344CB8AC3E}">
        <p14:creationId xmlns:p14="http://schemas.microsoft.com/office/powerpoint/2010/main" val="2902531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scene3d>
            <a:camera prst="orthographicFront">
              <a:rot lat="21599991" lon="0" rev="0"/>
            </a:camera>
            <a:lightRig rig="threePt" dir="t"/>
          </a:scene3d>
        </p:spPr>
        <p:txBody>
          <a:bodyPr>
            <a:normAutofit/>
          </a:bodyPr>
          <a:lstStyle/>
          <a:p>
            <a:r>
              <a:rPr lang="tr-TR" sz="3600" b="1" dirty="0" smtClean="0">
                <a:solidFill>
                  <a:srgbClr val="FF0000"/>
                </a:solidFill>
              </a:rPr>
              <a:t>Literatür Araştırması</a:t>
            </a:r>
            <a:endParaRPr lang="tr-TR" sz="3600" b="1" dirty="0">
              <a:solidFill>
                <a:srgbClr val="FF0000"/>
              </a:solidFill>
            </a:endParaRPr>
          </a:p>
        </p:txBody>
      </p:sp>
      <p:sp>
        <p:nvSpPr>
          <p:cNvPr id="3" name="İçerik Yer Tutucusu 2"/>
          <p:cNvSpPr>
            <a:spLocks noGrp="1"/>
          </p:cNvSpPr>
          <p:nvPr>
            <p:ph idx="1"/>
          </p:nvPr>
        </p:nvSpPr>
        <p:spPr>
          <a:xfrm>
            <a:off x="1187624" y="1772816"/>
            <a:ext cx="6336704" cy="3024337"/>
          </a:xfrm>
        </p:spPr>
        <p:style>
          <a:lnRef idx="3">
            <a:schemeClr val="lt1"/>
          </a:lnRef>
          <a:fillRef idx="1">
            <a:schemeClr val="accent2"/>
          </a:fillRef>
          <a:effectRef idx="1">
            <a:schemeClr val="accent2"/>
          </a:effectRef>
          <a:fontRef idx="minor">
            <a:schemeClr val="lt1"/>
          </a:fontRef>
        </p:style>
        <p:txBody>
          <a:bodyPr>
            <a:noAutofit/>
          </a:bodyPr>
          <a:lstStyle/>
          <a:p>
            <a:pPr marL="0" indent="0" algn="just">
              <a:buNone/>
            </a:pPr>
            <a:r>
              <a:rPr lang="tr-TR" sz="2800" b="1" dirty="0" smtClean="0"/>
              <a:t>Problemden </a:t>
            </a:r>
            <a:r>
              <a:rPr lang="tr-TR" sz="2800" b="1" dirty="0"/>
              <a:t>önce </a:t>
            </a:r>
            <a:r>
              <a:rPr lang="tr-TR" sz="2800" b="1" dirty="0" smtClean="0"/>
              <a:t>literatür taraması,</a:t>
            </a:r>
          </a:p>
          <a:p>
            <a:pPr marL="0" indent="0" algn="just">
              <a:buNone/>
            </a:pPr>
            <a:endParaRPr lang="tr-TR" sz="1000" b="1" dirty="0"/>
          </a:p>
          <a:p>
            <a:pPr marL="0" indent="0" algn="just">
              <a:buNone/>
            </a:pPr>
            <a:endParaRPr lang="tr-TR" sz="1000" b="1" dirty="0" smtClean="0"/>
          </a:p>
          <a:p>
            <a:pPr marL="0" indent="0" algn="just">
              <a:buNone/>
            </a:pPr>
            <a:r>
              <a:rPr lang="tr-TR" sz="2800" b="1" dirty="0" smtClean="0"/>
              <a:t>Önceden </a:t>
            </a:r>
            <a:r>
              <a:rPr lang="tr-TR" sz="2800" b="1" dirty="0"/>
              <a:t>yapılmış </a:t>
            </a:r>
            <a:r>
              <a:rPr lang="tr-TR" sz="2800" b="1" dirty="0" smtClean="0"/>
              <a:t>çalışmaların sonuçları,</a:t>
            </a:r>
          </a:p>
          <a:p>
            <a:pPr marL="0" indent="0" algn="just">
              <a:buNone/>
            </a:pPr>
            <a:endParaRPr lang="tr-TR" sz="1000" b="1" dirty="0" smtClean="0"/>
          </a:p>
          <a:p>
            <a:pPr marL="0" indent="0" algn="just">
              <a:buNone/>
            </a:pPr>
            <a:r>
              <a:rPr lang="tr-TR" sz="2800" b="1" dirty="0" smtClean="0"/>
              <a:t>Önemli noktalar,</a:t>
            </a:r>
          </a:p>
          <a:p>
            <a:pPr marL="0" indent="0" algn="just">
              <a:buNone/>
            </a:pPr>
            <a:endParaRPr lang="tr-TR" sz="1050" b="1" dirty="0" smtClean="0"/>
          </a:p>
          <a:p>
            <a:pPr marL="0" indent="0" algn="just">
              <a:buNone/>
            </a:pPr>
            <a:r>
              <a:rPr lang="tr-TR" sz="2800" b="1" dirty="0" smtClean="0"/>
              <a:t>Gözden geçirme </a:t>
            </a:r>
            <a:r>
              <a:rPr lang="tr-TR" sz="2800" b="1" dirty="0"/>
              <a:t>ve </a:t>
            </a:r>
            <a:r>
              <a:rPr lang="tr-TR" sz="2800" b="1" dirty="0" smtClean="0"/>
              <a:t>özetleme… </a:t>
            </a:r>
            <a:endParaRPr lang="tr-TR" sz="2800" b="1" dirty="0"/>
          </a:p>
          <a:p>
            <a:pPr marL="0" indent="0" algn="just">
              <a:buNone/>
            </a:pPr>
            <a:endParaRPr lang="tr-TR" sz="2800" b="1"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24</a:t>
            </a:fld>
            <a:endParaRPr lang="tr-TR"/>
          </a:p>
        </p:txBody>
      </p:sp>
    </p:spTree>
    <p:extLst>
      <p:ext uri="{BB962C8B-B14F-4D97-AF65-F5344CB8AC3E}">
        <p14:creationId xmlns:p14="http://schemas.microsoft.com/office/powerpoint/2010/main" val="735666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t>Literatür Araştırması</a:t>
            </a:r>
          </a:p>
        </p:txBody>
      </p:sp>
      <p:sp>
        <p:nvSpPr>
          <p:cNvPr id="3" name="İçerik Yer Tutucusu 2"/>
          <p:cNvSpPr>
            <a:spLocks noGrp="1"/>
          </p:cNvSpPr>
          <p:nvPr>
            <p:ph idx="1"/>
          </p:nvPr>
        </p:nvSpPr>
        <p:spPr>
          <a:xfrm>
            <a:off x="1115616" y="1700808"/>
            <a:ext cx="6624736" cy="3528392"/>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pPr marL="0" indent="0" algn="just">
              <a:buNone/>
            </a:pPr>
            <a:endParaRPr lang="tr-TR" sz="2800" b="1" dirty="0" smtClean="0"/>
          </a:p>
          <a:p>
            <a:pPr marL="0" indent="0" algn="just">
              <a:buNone/>
            </a:pPr>
            <a:r>
              <a:rPr lang="tr-TR" sz="2800" b="1" dirty="0" smtClean="0"/>
              <a:t>Araştırma </a:t>
            </a:r>
            <a:r>
              <a:rPr lang="tr-TR" sz="2800" b="1" dirty="0"/>
              <a:t>için gerekli olan zemini inşa </a:t>
            </a:r>
            <a:r>
              <a:rPr lang="tr-TR" sz="2800" b="1" dirty="0" smtClean="0"/>
              <a:t>eder, </a:t>
            </a:r>
          </a:p>
          <a:p>
            <a:pPr marL="0" indent="0" algn="just">
              <a:buNone/>
            </a:pPr>
            <a:endParaRPr lang="tr-TR" sz="2800" b="1" dirty="0"/>
          </a:p>
          <a:p>
            <a:pPr marL="0" indent="0" algn="just">
              <a:buNone/>
            </a:pPr>
            <a:r>
              <a:rPr lang="tr-TR" sz="2800" b="1" dirty="0"/>
              <a:t>B</a:t>
            </a:r>
            <a:r>
              <a:rPr lang="tr-TR" sz="2800" b="1" dirty="0" smtClean="0"/>
              <a:t>ulguların yorumlanmasına yardımcı olur,</a:t>
            </a:r>
          </a:p>
          <a:p>
            <a:pPr marL="0" indent="0" algn="just">
              <a:buNone/>
            </a:pPr>
            <a:endParaRPr lang="tr-TR" sz="2800" b="1" dirty="0"/>
          </a:p>
          <a:p>
            <a:pPr marL="0" indent="0" algn="just">
              <a:buNone/>
            </a:pPr>
            <a:r>
              <a:rPr lang="tr-TR" sz="2800" b="1" dirty="0"/>
              <a:t>A</a:t>
            </a:r>
            <a:r>
              <a:rPr lang="tr-TR" sz="2800" b="1" dirty="0" smtClean="0"/>
              <a:t>raştırmayı güçlendirir…</a:t>
            </a:r>
            <a:endParaRPr lang="tr-TR" sz="2800" b="1"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25</a:t>
            </a:fld>
            <a:endParaRPr lang="tr-TR"/>
          </a:p>
        </p:txBody>
      </p:sp>
    </p:spTree>
    <p:extLst>
      <p:ext uri="{BB962C8B-B14F-4D97-AF65-F5344CB8AC3E}">
        <p14:creationId xmlns:p14="http://schemas.microsoft.com/office/powerpoint/2010/main" val="4252612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800" dirty="0"/>
              <a:t>İyi bir literatür taramasının;</a:t>
            </a:r>
          </a:p>
        </p:txBody>
      </p:sp>
      <p:sp>
        <p:nvSpPr>
          <p:cNvPr id="3" name="İçerik Yer Tutucusu 2"/>
          <p:cNvSpPr>
            <a:spLocks noGrp="1"/>
          </p:cNvSpPr>
          <p:nvPr>
            <p:ph idx="1"/>
          </p:nvPr>
        </p:nvSpPr>
        <p:spPr>
          <a:xfrm>
            <a:off x="457200" y="1600201"/>
            <a:ext cx="8229600" cy="3989040"/>
          </a:xfrm>
        </p:spPr>
        <p:style>
          <a:lnRef idx="2">
            <a:schemeClr val="dk1">
              <a:shade val="50000"/>
            </a:schemeClr>
          </a:lnRef>
          <a:fillRef idx="1">
            <a:schemeClr val="dk1"/>
          </a:fillRef>
          <a:effectRef idx="0">
            <a:schemeClr val="dk1"/>
          </a:effectRef>
          <a:fontRef idx="minor">
            <a:schemeClr val="lt1"/>
          </a:fontRef>
        </p:style>
        <p:txBody>
          <a:bodyPr>
            <a:normAutofit/>
          </a:bodyPr>
          <a:lstStyle/>
          <a:p>
            <a:pPr marL="0" indent="0" algn="just">
              <a:buNone/>
            </a:pPr>
            <a:r>
              <a:rPr lang="tr-TR" sz="2800" dirty="0" smtClean="0"/>
              <a:t>Araştırma </a:t>
            </a:r>
            <a:r>
              <a:rPr lang="tr-TR" sz="2800" dirty="0"/>
              <a:t>problemiyle doğrudan ilgili </a:t>
            </a:r>
            <a:r>
              <a:rPr lang="tr-TR" sz="2800" dirty="0" smtClean="0"/>
              <a:t>olmalı </a:t>
            </a:r>
            <a:r>
              <a:rPr lang="tr-TR" sz="2800" dirty="0"/>
              <a:t>ve bu problem etrafında </a:t>
            </a:r>
            <a:r>
              <a:rPr lang="tr-TR" sz="2800" dirty="0" smtClean="0"/>
              <a:t>örgütlenmeli,</a:t>
            </a:r>
          </a:p>
          <a:p>
            <a:pPr marL="0" indent="0" algn="just">
              <a:buNone/>
            </a:pPr>
            <a:r>
              <a:rPr lang="tr-TR" sz="1200" dirty="0" smtClean="0"/>
              <a:t> </a:t>
            </a:r>
          </a:p>
          <a:p>
            <a:pPr marL="0" indent="0" algn="just">
              <a:buNone/>
            </a:pPr>
            <a:r>
              <a:rPr lang="tr-TR" sz="2800" dirty="0" smtClean="0"/>
              <a:t>Araştırma </a:t>
            </a:r>
            <a:r>
              <a:rPr lang="tr-TR" sz="2800" dirty="0"/>
              <a:t>problemiyle ilgili bütün </a:t>
            </a:r>
            <a:r>
              <a:rPr lang="tr-TR" sz="2800" dirty="0" smtClean="0"/>
              <a:t>çalışmaları içermeli </a:t>
            </a:r>
            <a:r>
              <a:rPr lang="tr-TR" sz="2800" dirty="0"/>
              <a:t>ve ilgisiz çalışmaları </a:t>
            </a:r>
            <a:r>
              <a:rPr lang="tr-TR" sz="2800" dirty="0" smtClean="0"/>
              <a:t>kapsamamalı</a:t>
            </a:r>
            <a:r>
              <a:rPr lang="tr-TR" sz="2800" dirty="0"/>
              <a:t>, </a:t>
            </a:r>
            <a:endParaRPr lang="tr-TR" sz="2800" dirty="0" smtClean="0"/>
          </a:p>
          <a:p>
            <a:pPr marL="0" indent="0" algn="just">
              <a:buNone/>
            </a:pPr>
            <a:endParaRPr lang="tr-TR" sz="1200" dirty="0" smtClean="0"/>
          </a:p>
          <a:p>
            <a:pPr marL="0" indent="0" algn="just">
              <a:buNone/>
            </a:pPr>
            <a:r>
              <a:rPr lang="tr-TR" sz="2800" dirty="0" smtClean="0"/>
              <a:t>Kaynaklar </a:t>
            </a:r>
            <a:r>
              <a:rPr lang="tr-TR" sz="2800" dirty="0"/>
              <a:t>magazinler, dergiler, gazeteler gibi akademik olmayan belgelerden değil, akademik yayınlardan </a:t>
            </a:r>
            <a:r>
              <a:rPr lang="tr-TR" sz="2800" dirty="0" smtClean="0"/>
              <a:t>oluşmalı…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26</a:t>
            </a:fld>
            <a:endParaRPr lang="tr-TR"/>
          </a:p>
        </p:txBody>
      </p:sp>
    </p:spTree>
    <p:extLst>
      <p:ext uri="{BB962C8B-B14F-4D97-AF65-F5344CB8AC3E}">
        <p14:creationId xmlns:p14="http://schemas.microsoft.com/office/powerpoint/2010/main" val="3520912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800" dirty="0"/>
              <a:t>İyi bir literatür </a:t>
            </a:r>
            <a:r>
              <a:rPr lang="tr-TR" sz="2800" dirty="0" smtClean="0"/>
              <a:t>taraması;</a:t>
            </a:r>
            <a:endParaRPr lang="tr-TR" sz="2800" dirty="0"/>
          </a:p>
        </p:txBody>
      </p:sp>
      <p:sp>
        <p:nvSpPr>
          <p:cNvPr id="3" name="İçerik Yer Tutucusu 2"/>
          <p:cNvSpPr>
            <a:spLocks noGrp="1"/>
          </p:cNvSpPr>
          <p:nvPr>
            <p:ph idx="1"/>
          </p:nvPr>
        </p:nvSpPr>
        <p:spPr>
          <a:xfrm>
            <a:off x="457200" y="1600201"/>
            <a:ext cx="8229600" cy="4061048"/>
          </a:xfrm>
        </p:spPr>
        <p:style>
          <a:lnRef idx="2">
            <a:schemeClr val="dk1">
              <a:shade val="50000"/>
            </a:schemeClr>
          </a:lnRef>
          <a:fillRef idx="1">
            <a:schemeClr val="dk1"/>
          </a:fillRef>
          <a:effectRef idx="0">
            <a:schemeClr val="dk1"/>
          </a:effectRef>
          <a:fontRef idx="minor">
            <a:schemeClr val="lt1"/>
          </a:fontRef>
        </p:style>
        <p:txBody>
          <a:bodyPr>
            <a:noAutofit/>
          </a:bodyPr>
          <a:lstStyle/>
          <a:p>
            <a:pPr marL="0" indent="0" algn="just">
              <a:buNone/>
            </a:pPr>
            <a:r>
              <a:rPr lang="tr-TR" sz="2800" dirty="0" smtClean="0"/>
              <a:t>Farklı </a:t>
            </a:r>
            <a:r>
              <a:rPr lang="tr-TR" sz="2800" dirty="0"/>
              <a:t>kaynak türlerini </a:t>
            </a:r>
            <a:r>
              <a:rPr lang="tr-TR" sz="2800" dirty="0" smtClean="0"/>
              <a:t>içermeli</a:t>
            </a:r>
            <a:r>
              <a:rPr lang="tr-TR" sz="2800" dirty="0"/>
              <a:t>, </a:t>
            </a:r>
            <a:r>
              <a:rPr lang="tr-TR" sz="2800" dirty="0" smtClean="0"/>
              <a:t>büyük çoğunluğu </a:t>
            </a:r>
            <a:r>
              <a:rPr lang="tr-TR" sz="2800" dirty="0"/>
              <a:t>internet </a:t>
            </a:r>
            <a:r>
              <a:rPr lang="tr-TR" sz="2800" dirty="0" smtClean="0"/>
              <a:t>(web sayfası </a:t>
            </a:r>
            <a:r>
              <a:rPr lang="tr-TR" sz="2800" dirty="0" err="1" smtClean="0"/>
              <a:t>v.b</a:t>
            </a:r>
            <a:r>
              <a:rPr lang="tr-TR" sz="2800" dirty="0" smtClean="0"/>
              <a:t>.) kaynağı olmamalı,</a:t>
            </a:r>
          </a:p>
          <a:p>
            <a:pPr marL="0" indent="0" algn="just">
              <a:buNone/>
            </a:pPr>
            <a:endParaRPr lang="tr-TR" sz="1050" dirty="0" smtClean="0"/>
          </a:p>
          <a:p>
            <a:pPr marL="0" indent="0" algn="just">
              <a:buNone/>
            </a:pPr>
            <a:r>
              <a:rPr lang="tr-TR" sz="2800" dirty="0" smtClean="0"/>
              <a:t>Sadece </a:t>
            </a:r>
            <a:r>
              <a:rPr lang="tr-TR" sz="2800" dirty="0"/>
              <a:t>listeleme ve özetlemeden </a:t>
            </a:r>
            <a:r>
              <a:rPr lang="tr-TR" sz="2800" dirty="0" smtClean="0"/>
              <a:t>oluşmamalı</a:t>
            </a:r>
            <a:r>
              <a:rPr lang="tr-TR" sz="2800" dirty="0"/>
              <a:t>, literatürdeki görüş ve bulguların güçlü ve zayıf yönlerini göstererek </a:t>
            </a:r>
            <a:r>
              <a:rPr lang="tr-TR" sz="2800" dirty="0" smtClean="0"/>
              <a:t>değerlendirebilmeli</a:t>
            </a:r>
            <a:r>
              <a:rPr lang="tr-TR" sz="2800" dirty="0"/>
              <a:t>, </a:t>
            </a:r>
            <a:endParaRPr lang="tr-TR" sz="2800" dirty="0" smtClean="0"/>
          </a:p>
          <a:p>
            <a:pPr marL="0" indent="0" algn="just">
              <a:buNone/>
            </a:pPr>
            <a:endParaRPr lang="tr-TR" sz="1050" dirty="0" smtClean="0"/>
          </a:p>
          <a:p>
            <a:pPr marL="0" indent="0" algn="just">
              <a:buNone/>
            </a:pPr>
            <a:r>
              <a:rPr lang="tr-TR" sz="2800" dirty="0" smtClean="0"/>
              <a:t>Konuyla </a:t>
            </a:r>
            <a:r>
              <a:rPr lang="tr-TR" sz="2800" dirty="0"/>
              <a:t>ilgili bilinen ve bilinmeyen şeylerin neler olduğunu özetleyen bir sentez </a:t>
            </a:r>
            <a:r>
              <a:rPr lang="tr-TR" sz="2800" dirty="0" smtClean="0"/>
              <a:t>oluşturabilmelidir. </a:t>
            </a:r>
          </a:p>
          <a:p>
            <a:pPr marL="0" indent="0" algn="just">
              <a:buNone/>
            </a:pPr>
            <a:endParaRPr lang="tr-TR" sz="2800" dirty="0" smtClean="0"/>
          </a:p>
        </p:txBody>
      </p:sp>
      <p:sp>
        <p:nvSpPr>
          <p:cNvPr id="4" name="Slayt Numarası Yer Tutucusu 3"/>
          <p:cNvSpPr>
            <a:spLocks noGrp="1"/>
          </p:cNvSpPr>
          <p:nvPr>
            <p:ph type="sldNum" sz="quarter" idx="12"/>
          </p:nvPr>
        </p:nvSpPr>
        <p:spPr/>
        <p:txBody>
          <a:bodyPr/>
          <a:lstStyle/>
          <a:p>
            <a:fld id="{1076DA70-7368-4227-BD4A-24FC0CBF7FC2}" type="slidenum">
              <a:rPr lang="tr-TR" smtClean="0"/>
              <a:t>27</a:t>
            </a:fld>
            <a:endParaRPr lang="tr-TR"/>
          </a:p>
        </p:txBody>
      </p:sp>
    </p:spTree>
    <p:extLst>
      <p:ext uri="{BB962C8B-B14F-4D97-AF65-F5344CB8AC3E}">
        <p14:creationId xmlns:p14="http://schemas.microsoft.com/office/powerpoint/2010/main" val="22194986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just"/>
            <a:r>
              <a:rPr lang="tr-TR" sz="2800" dirty="0"/>
              <a:t>İyi bir literatür </a:t>
            </a:r>
            <a:r>
              <a:rPr lang="tr-TR" sz="2800" dirty="0" smtClean="0"/>
              <a:t>taraması;</a:t>
            </a:r>
            <a:endParaRPr lang="tr-TR" sz="2800" dirty="0"/>
          </a:p>
        </p:txBody>
      </p:sp>
      <p:sp>
        <p:nvSpPr>
          <p:cNvPr id="3" name="İçerik Yer Tutucusu 2"/>
          <p:cNvSpPr>
            <a:spLocks noGrp="1"/>
          </p:cNvSpPr>
          <p:nvPr>
            <p:ph idx="1"/>
          </p:nvPr>
        </p:nvSpPr>
        <p:spPr/>
        <p:style>
          <a:lnRef idx="2">
            <a:schemeClr val="dk1">
              <a:shade val="50000"/>
            </a:schemeClr>
          </a:lnRef>
          <a:fillRef idx="1">
            <a:schemeClr val="dk1"/>
          </a:fillRef>
          <a:effectRef idx="0">
            <a:schemeClr val="dk1"/>
          </a:effectRef>
          <a:fontRef idx="minor">
            <a:schemeClr val="lt1"/>
          </a:fontRef>
        </p:style>
        <p:txBody>
          <a:bodyPr>
            <a:normAutofit fontScale="85000" lnSpcReduction="10000"/>
          </a:bodyPr>
          <a:lstStyle/>
          <a:p>
            <a:pPr marL="0" indent="0" algn="just">
              <a:buNone/>
            </a:pPr>
            <a:r>
              <a:rPr lang="tr-TR" dirty="0"/>
              <a:t>İlgili literatürdeki ihtilaflı (üzerinde uzlaşılmayan) alanları </a:t>
            </a:r>
            <a:r>
              <a:rPr lang="tr-TR" dirty="0" smtClean="0"/>
              <a:t>gösterebilmeli</a:t>
            </a:r>
            <a:r>
              <a:rPr lang="tr-TR" dirty="0"/>
              <a:t>,</a:t>
            </a:r>
          </a:p>
          <a:p>
            <a:pPr marL="0" indent="0" algn="just">
              <a:buNone/>
            </a:pPr>
            <a:endParaRPr lang="tr-TR" sz="1300" dirty="0" smtClean="0"/>
          </a:p>
          <a:p>
            <a:pPr marL="0" indent="0" algn="just">
              <a:buNone/>
            </a:pPr>
            <a:r>
              <a:rPr lang="tr-TR" dirty="0" smtClean="0"/>
              <a:t>Okunan metinlerden </a:t>
            </a:r>
            <a:r>
              <a:rPr lang="tr-TR" dirty="0"/>
              <a:t>çok fazla alıntı yapılmadan, </a:t>
            </a:r>
            <a:r>
              <a:rPr lang="tr-TR" dirty="0" smtClean="0"/>
              <a:t>araştırmacıya ait kelimelerle özetlenmeli </a:t>
            </a:r>
            <a:r>
              <a:rPr lang="tr-TR" dirty="0"/>
              <a:t>ve </a:t>
            </a:r>
            <a:r>
              <a:rPr lang="tr-TR" dirty="0" smtClean="0"/>
              <a:t>yorumlanmalı</a:t>
            </a:r>
            <a:r>
              <a:rPr lang="tr-TR" dirty="0"/>
              <a:t>, </a:t>
            </a:r>
            <a:endParaRPr lang="tr-TR" dirty="0" smtClean="0"/>
          </a:p>
          <a:p>
            <a:pPr marL="0" indent="0" algn="just">
              <a:buNone/>
            </a:pPr>
            <a:endParaRPr lang="tr-TR" sz="1200" dirty="0" smtClean="0"/>
          </a:p>
          <a:p>
            <a:pPr marL="0" indent="0" algn="just">
              <a:buNone/>
            </a:pPr>
            <a:r>
              <a:rPr lang="tr-TR" dirty="0" smtClean="0"/>
              <a:t>Konuyla </a:t>
            </a:r>
            <a:r>
              <a:rPr lang="tr-TR" dirty="0"/>
              <a:t>ilgili daha fazla araştırma gerektiren önemli sorular ortaya </a:t>
            </a:r>
            <a:r>
              <a:rPr lang="tr-TR" dirty="0" smtClean="0"/>
              <a:t>koyabilmeli, </a:t>
            </a:r>
          </a:p>
          <a:p>
            <a:pPr marL="0" indent="0" algn="just">
              <a:buNone/>
            </a:pPr>
            <a:endParaRPr lang="tr-TR" sz="1200" dirty="0"/>
          </a:p>
          <a:p>
            <a:pPr marL="0" indent="0" algn="just">
              <a:buNone/>
            </a:pPr>
            <a:r>
              <a:rPr lang="tr-TR" dirty="0" smtClean="0"/>
              <a:t>Yapılacak </a:t>
            </a:r>
            <a:r>
              <a:rPr lang="tr-TR" dirty="0"/>
              <a:t>araştırmanın, araştırma konusuyla ilgili mevcut bilgileri zenginleştireceğini gösterebilmesi gerekir.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28</a:t>
            </a:fld>
            <a:endParaRPr lang="tr-TR"/>
          </a:p>
        </p:txBody>
      </p:sp>
    </p:spTree>
    <p:extLst>
      <p:ext uri="{BB962C8B-B14F-4D97-AF65-F5344CB8AC3E}">
        <p14:creationId xmlns:p14="http://schemas.microsoft.com/office/powerpoint/2010/main" val="1665619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Unvan 1"/>
          <p:cNvSpPr>
            <a:spLocks noGrp="1"/>
          </p:cNvSpPr>
          <p:nvPr>
            <p:ph type="title"/>
          </p:nvPr>
        </p:nvSpPr>
        <p:spPr>
          <a:xfrm>
            <a:off x="539552" y="1772816"/>
            <a:ext cx="8229600" cy="1143000"/>
          </a:xfrm>
        </p:spPr>
        <p:txBody>
          <a:bodyPr/>
          <a:lstStyle/>
          <a:p>
            <a:r>
              <a:rPr lang="tr-TR" altLang="tr-TR" sz="3600" b="1" i="1" dirty="0" smtClean="0">
                <a:solidFill>
                  <a:srgbClr val="FF0000"/>
                </a:solidFill>
                <a:latin typeface="Adobe Caslon Pro Bold" pitchFamily="18" charset="-94"/>
              </a:rPr>
              <a:t>Oktay Sinanoğlu</a:t>
            </a:r>
          </a:p>
        </p:txBody>
      </p:sp>
      <p:pic>
        <p:nvPicPr>
          <p:cNvPr id="4099" name="Picture 2" descr="http://img7.mynet.com.tr/hbr/2015/04/20/103928885/sinanoglu-640x3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6198" y="2924944"/>
            <a:ext cx="5248275" cy="2951162"/>
          </a:xfrm>
          <a:noFill/>
        </p:spPr>
      </p:pic>
      <p:sp>
        <p:nvSpPr>
          <p:cNvPr id="5" name="Unvan 1"/>
          <p:cNvSpPr txBox="1">
            <a:spLocks/>
          </p:cNvSpPr>
          <p:nvPr/>
        </p:nvSpPr>
        <p:spPr bwMode="auto">
          <a:xfrm>
            <a:off x="395536" y="6206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tr-TR" sz="3200" kern="0" dirty="0" smtClean="0"/>
              <a:t>«Neyi araştıracağını bilmek, araştırmanın  kendisinden önemlidir.» </a:t>
            </a:r>
            <a:endParaRPr lang="tr-TR" sz="3200" kern="0" dirty="0"/>
          </a:p>
        </p:txBody>
      </p:sp>
      <p:sp>
        <p:nvSpPr>
          <p:cNvPr id="2" name="Slayt Numarası Yer Tutucusu 1"/>
          <p:cNvSpPr>
            <a:spLocks noGrp="1"/>
          </p:cNvSpPr>
          <p:nvPr>
            <p:ph type="sldNum" sz="quarter" idx="12"/>
          </p:nvPr>
        </p:nvSpPr>
        <p:spPr/>
        <p:txBody>
          <a:bodyPr/>
          <a:lstStyle/>
          <a:p>
            <a:fld id="{1076DA70-7368-4227-BD4A-24FC0CBF7FC2}" type="slidenum">
              <a:rPr lang="tr-TR" smtClean="0"/>
              <a:t>29</a:t>
            </a:fld>
            <a:endParaRPr lang="tr-TR"/>
          </a:p>
        </p:txBody>
      </p:sp>
    </p:spTree>
    <p:extLst>
      <p:ext uri="{BB962C8B-B14F-4D97-AF65-F5344CB8AC3E}">
        <p14:creationId xmlns:p14="http://schemas.microsoft.com/office/powerpoint/2010/main" val="2162918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89" t="14053" r="30667" b="4847"/>
          <a:stretch/>
        </p:blipFill>
        <p:spPr bwMode="auto">
          <a:xfrm>
            <a:off x="-24093" y="0"/>
            <a:ext cx="9144000" cy="682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3</a:t>
            </a:fld>
            <a:endParaRPr lang="tr-TR"/>
          </a:p>
        </p:txBody>
      </p:sp>
    </p:spTree>
    <p:extLst>
      <p:ext uri="{BB962C8B-B14F-4D97-AF65-F5344CB8AC3E}">
        <p14:creationId xmlns:p14="http://schemas.microsoft.com/office/powerpoint/2010/main" val="3486113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Unvan 1"/>
          <p:cNvSpPr>
            <a:spLocks noGrp="1"/>
          </p:cNvSpPr>
          <p:nvPr>
            <p:ph type="title"/>
          </p:nvPr>
        </p:nvSpPr>
        <p:spPr/>
        <p:txBody>
          <a:bodyPr>
            <a:normAutofit fontScale="90000"/>
          </a:bodyPr>
          <a:lstStyle/>
          <a:p>
            <a:r>
              <a:rPr lang="tr-TR" altLang="tr-TR" smtClean="0">
                <a:solidFill>
                  <a:srgbClr val="3333CC"/>
                </a:solidFill>
              </a:rPr>
              <a:t>Bilimsel araştırmada iki önemli  husus</a:t>
            </a:r>
          </a:p>
        </p:txBody>
      </p:sp>
      <p:sp>
        <p:nvSpPr>
          <p:cNvPr id="5123" name="İçerik Yer Tutucusu 2"/>
          <p:cNvSpPr>
            <a:spLocks noGrp="1"/>
          </p:cNvSpPr>
          <p:nvPr>
            <p:ph idx="1"/>
          </p:nvPr>
        </p:nvSpPr>
        <p:spPr>
          <a:xfrm>
            <a:off x="539552" y="1600200"/>
            <a:ext cx="7848872" cy="4525963"/>
          </a:xfrm>
        </p:spPr>
        <p:txBody>
          <a:bodyPr/>
          <a:lstStyle/>
          <a:p>
            <a:pPr algn="just"/>
            <a:endParaRPr lang="tr-TR" altLang="tr-TR" dirty="0" smtClean="0"/>
          </a:p>
          <a:p>
            <a:pPr marL="0" indent="0" algn="just">
              <a:buNone/>
            </a:pPr>
            <a:r>
              <a:rPr lang="tr-TR" altLang="tr-TR" dirty="0" smtClean="0"/>
              <a:t>Amerika’ </a:t>
            </a:r>
            <a:r>
              <a:rPr lang="tr-TR" altLang="tr-TR" dirty="0" err="1" smtClean="0"/>
              <a:t>yı</a:t>
            </a:r>
            <a:r>
              <a:rPr lang="tr-TR" altLang="tr-TR" dirty="0" smtClean="0"/>
              <a:t> yeniden keşfetmeyelim!</a:t>
            </a:r>
          </a:p>
          <a:p>
            <a:pPr marL="0" indent="0" algn="just">
              <a:buNone/>
            </a:pPr>
            <a:endParaRPr lang="tr-TR" altLang="tr-TR" dirty="0" smtClean="0"/>
          </a:p>
          <a:p>
            <a:pPr marL="0" indent="0" algn="just">
              <a:buNone/>
            </a:pPr>
            <a:r>
              <a:rPr lang="tr-TR" altLang="tr-TR" dirty="0" smtClean="0"/>
              <a:t>Attığımız  taş  ürküttüğümüz  kurbağaya değmeli!</a:t>
            </a:r>
          </a:p>
        </p:txBody>
      </p:sp>
      <p:pic>
        <p:nvPicPr>
          <p:cNvPr id="2" name="Picture 2" descr="Ä°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4192408"/>
            <a:ext cx="2531322" cy="2531322"/>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30</a:t>
            </a:fld>
            <a:endParaRPr lang="tr-TR"/>
          </a:p>
        </p:txBody>
      </p:sp>
    </p:spTree>
    <p:extLst>
      <p:ext uri="{BB962C8B-B14F-4D97-AF65-F5344CB8AC3E}">
        <p14:creationId xmlns:p14="http://schemas.microsoft.com/office/powerpoint/2010/main" val="1733115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Unvan 1"/>
          <p:cNvSpPr>
            <a:spLocks noGrp="1"/>
          </p:cNvSpPr>
          <p:nvPr>
            <p:ph type="title"/>
          </p:nvPr>
        </p:nvSpPr>
        <p:spPr/>
        <p:txBody>
          <a:bodyPr/>
          <a:lstStyle/>
          <a:p>
            <a:r>
              <a:rPr lang="tr-TR" altLang="tr-TR" smtClean="0"/>
              <a:t>Bilimsel bilgi kaynaklarına erişim</a:t>
            </a:r>
          </a:p>
        </p:txBody>
      </p:sp>
      <p:pic>
        <p:nvPicPr>
          <p:cNvPr id="6147" name="Picture 2" descr="http://www.iku.edu.tr/userfiles/image/yab_ogr_bir/Oct112012_86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600200"/>
            <a:ext cx="6788150" cy="4525963"/>
          </a:xfrm>
          <a:noFill/>
        </p:spPr>
      </p:pic>
      <p:sp>
        <p:nvSpPr>
          <p:cNvPr id="2" name="Slayt Numarası Yer Tutucusu 1"/>
          <p:cNvSpPr>
            <a:spLocks noGrp="1"/>
          </p:cNvSpPr>
          <p:nvPr>
            <p:ph type="sldNum" sz="quarter" idx="12"/>
          </p:nvPr>
        </p:nvSpPr>
        <p:spPr/>
        <p:txBody>
          <a:bodyPr/>
          <a:lstStyle/>
          <a:p>
            <a:fld id="{1076DA70-7368-4227-BD4A-24FC0CBF7FC2}" type="slidenum">
              <a:rPr lang="tr-TR" smtClean="0"/>
              <a:t>31</a:t>
            </a:fld>
            <a:endParaRPr lang="tr-TR"/>
          </a:p>
        </p:txBody>
      </p:sp>
    </p:spTree>
    <p:extLst>
      <p:ext uri="{BB962C8B-B14F-4D97-AF65-F5344CB8AC3E}">
        <p14:creationId xmlns:p14="http://schemas.microsoft.com/office/powerpoint/2010/main" val="1227516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Unvan 1"/>
          <p:cNvSpPr>
            <a:spLocks noGrp="1"/>
          </p:cNvSpPr>
          <p:nvPr>
            <p:ph type="title"/>
          </p:nvPr>
        </p:nvSpPr>
        <p:spPr/>
        <p:txBody>
          <a:bodyPr/>
          <a:lstStyle/>
          <a:p>
            <a:r>
              <a:rPr lang="tr-TR" altLang="tr-TR" smtClean="0"/>
              <a:t>Kaynakların  tasnifi</a:t>
            </a:r>
          </a:p>
        </p:txBody>
      </p:sp>
      <p:sp>
        <p:nvSpPr>
          <p:cNvPr id="7171" name="İçerik Yer Tutucusu 2"/>
          <p:cNvSpPr>
            <a:spLocks noGrp="1"/>
          </p:cNvSpPr>
          <p:nvPr>
            <p:ph idx="1"/>
          </p:nvPr>
        </p:nvSpPr>
        <p:spPr>
          <a:xfrm>
            <a:off x="683568" y="1600200"/>
            <a:ext cx="8003232" cy="4525963"/>
          </a:xfrm>
        </p:spPr>
        <p:txBody>
          <a:bodyPr/>
          <a:lstStyle/>
          <a:p>
            <a:pPr marL="0" indent="0">
              <a:buNone/>
            </a:pPr>
            <a:r>
              <a:rPr lang="tr-TR" altLang="tr-TR" dirty="0" smtClean="0">
                <a:solidFill>
                  <a:srgbClr val="3333CC"/>
                </a:solidFill>
              </a:rPr>
              <a:t>Birincil kaynaklar</a:t>
            </a:r>
          </a:p>
          <a:p>
            <a:pPr marL="0" indent="0">
              <a:buNone/>
            </a:pPr>
            <a:r>
              <a:rPr lang="tr-TR" altLang="tr-TR" dirty="0" smtClean="0"/>
              <a:t>Dergiler, patentler, tezler</a:t>
            </a:r>
          </a:p>
          <a:p>
            <a:pPr marL="0" indent="0">
              <a:buNone/>
            </a:pPr>
            <a:r>
              <a:rPr lang="tr-TR" altLang="tr-TR" dirty="0" smtClean="0">
                <a:solidFill>
                  <a:srgbClr val="3333CC"/>
                </a:solidFill>
              </a:rPr>
              <a:t>İkincil kaynaklar:</a:t>
            </a:r>
          </a:p>
          <a:p>
            <a:pPr marL="0" indent="0">
              <a:buNone/>
            </a:pPr>
            <a:r>
              <a:rPr lang="tr-TR" altLang="tr-TR" dirty="0" smtClean="0"/>
              <a:t>Veri tabanları, Tarama yazıları, Kitap Bölümleri</a:t>
            </a:r>
          </a:p>
          <a:p>
            <a:pPr marL="0" indent="0">
              <a:buNone/>
            </a:pPr>
            <a:r>
              <a:rPr lang="tr-TR" altLang="tr-TR" dirty="0" smtClean="0">
                <a:solidFill>
                  <a:srgbClr val="3333CC"/>
                </a:solidFill>
              </a:rPr>
              <a:t>Üçüncül Kaynaklar</a:t>
            </a:r>
          </a:p>
          <a:p>
            <a:pPr marL="0" indent="0">
              <a:buNone/>
            </a:pPr>
            <a:r>
              <a:rPr lang="tr-TR" altLang="tr-TR" dirty="0" smtClean="0"/>
              <a:t>El kitapları, ansiklopediler vb. </a:t>
            </a:r>
          </a:p>
        </p:txBody>
      </p:sp>
      <p:sp>
        <p:nvSpPr>
          <p:cNvPr id="2" name="Slayt Numarası Yer Tutucusu 1"/>
          <p:cNvSpPr>
            <a:spLocks noGrp="1"/>
          </p:cNvSpPr>
          <p:nvPr>
            <p:ph type="sldNum" sz="quarter" idx="12"/>
          </p:nvPr>
        </p:nvSpPr>
        <p:spPr/>
        <p:txBody>
          <a:bodyPr/>
          <a:lstStyle/>
          <a:p>
            <a:fld id="{1076DA70-7368-4227-BD4A-24FC0CBF7FC2}" type="slidenum">
              <a:rPr lang="tr-TR" smtClean="0"/>
              <a:t>32</a:t>
            </a:fld>
            <a:endParaRPr lang="tr-TR"/>
          </a:p>
        </p:txBody>
      </p:sp>
    </p:spTree>
    <p:extLst>
      <p:ext uri="{BB962C8B-B14F-4D97-AF65-F5344CB8AC3E}">
        <p14:creationId xmlns:p14="http://schemas.microsoft.com/office/powerpoint/2010/main" val="996055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9" t="14731" r="28889" b="8460"/>
          <a:stretch/>
        </p:blipFill>
        <p:spPr bwMode="auto">
          <a:xfrm>
            <a:off x="-55804" y="-30472"/>
            <a:ext cx="9399226" cy="688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33</a:t>
            </a:fld>
            <a:endParaRPr lang="tr-TR"/>
          </a:p>
        </p:txBody>
      </p:sp>
    </p:spTree>
    <p:extLst>
      <p:ext uri="{BB962C8B-B14F-4D97-AF65-F5344CB8AC3E}">
        <p14:creationId xmlns:p14="http://schemas.microsoft.com/office/powerpoint/2010/main" val="1345296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7" t="14528" r="28995" b="10513"/>
          <a:stretch/>
        </p:blipFill>
        <p:spPr bwMode="auto">
          <a:xfrm>
            <a:off x="-19585" y="0"/>
            <a:ext cx="91730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34</a:t>
            </a:fld>
            <a:endParaRPr lang="tr-TR"/>
          </a:p>
        </p:txBody>
      </p:sp>
    </p:spTree>
    <p:extLst>
      <p:ext uri="{BB962C8B-B14F-4D97-AF65-F5344CB8AC3E}">
        <p14:creationId xmlns:p14="http://schemas.microsoft.com/office/powerpoint/2010/main" val="2659774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3" t="14867" r="29101" b="12049"/>
          <a:stretch/>
        </p:blipFill>
        <p:spPr bwMode="auto">
          <a:xfrm>
            <a:off x="0"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35</a:t>
            </a:fld>
            <a:endParaRPr lang="tr-TR"/>
          </a:p>
        </p:txBody>
      </p:sp>
    </p:spTree>
    <p:extLst>
      <p:ext uri="{BB962C8B-B14F-4D97-AF65-F5344CB8AC3E}">
        <p14:creationId xmlns:p14="http://schemas.microsoft.com/office/powerpoint/2010/main" val="4220505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solidFill>
                  <a:prstClr val="black"/>
                </a:solidFill>
              </a:rPr>
              <a:t>Bilimsel bilgi kaynaklarına erişim</a:t>
            </a:r>
            <a:endParaRPr lang="tr-TR"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156"/>
          <a:stretch/>
        </p:blipFill>
        <p:spPr bwMode="auto">
          <a:xfrm>
            <a:off x="951230" y="1600200"/>
            <a:ext cx="7241540" cy="456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36</a:t>
            </a:fld>
            <a:endParaRPr lang="tr-TR"/>
          </a:p>
        </p:txBody>
      </p:sp>
    </p:spTree>
    <p:extLst>
      <p:ext uri="{BB962C8B-B14F-4D97-AF65-F5344CB8AC3E}">
        <p14:creationId xmlns:p14="http://schemas.microsoft.com/office/powerpoint/2010/main" val="2999142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solidFill>
                  <a:prstClr val="black"/>
                </a:solidFill>
              </a:rPr>
              <a:t>Bilimsel bilgi kaynaklarına erişim</a:t>
            </a:r>
            <a:endParaRPr lang="tr-TR" dirty="0"/>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156"/>
          <a:stretch/>
        </p:blipFill>
        <p:spPr bwMode="auto">
          <a:xfrm>
            <a:off x="951230" y="1600200"/>
            <a:ext cx="7241540" cy="449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37</a:t>
            </a:fld>
            <a:endParaRPr lang="tr-TR"/>
          </a:p>
        </p:txBody>
      </p:sp>
    </p:spTree>
    <p:extLst>
      <p:ext uri="{BB962C8B-B14F-4D97-AF65-F5344CB8AC3E}">
        <p14:creationId xmlns:p14="http://schemas.microsoft.com/office/powerpoint/2010/main" val="3555287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solidFill>
                  <a:prstClr val="black"/>
                </a:solidFill>
              </a:rPr>
              <a:t>Bilimsel bilgi kaynaklarına erişim</a:t>
            </a:r>
            <a:endParaRPr lang="tr-TR" dirty="0"/>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156"/>
          <a:stretch/>
        </p:blipFill>
        <p:spPr bwMode="auto">
          <a:xfrm>
            <a:off x="951230" y="1600200"/>
            <a:ext cx="7241540" cy="463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38</a:t>
            </a:fld>
            <a:endParaRPr lang="tr-TR"/>
          </a:p>
        </p:txBody>
      </p:sp>
    </p:spTree>
    <p:extLst>
      <p:ext uri="{BB962C8B-B14F-4D97-AF65-F5344CB8AC3E}">
        <p14:creationId xmlns:p14="http://schemas.microsoft.com/office/powerpoint/2010/main" val="3864586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solidFill>
                  <a:prstClr val="black"/>
                </a:solidFill>
              </a:rPr>
              <a:t>Bilimsel bilgi kaynaklarına erişim</a:t>
            </a:r>
            <a:endParaRPr lang="tr-TR" dirty="0"/>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515"/>
          <a:stretch/>
        </p:blipFill>
        <p:spPr bwMode="auto">
          <a:xfrm>
            <a:off x="951230" y="1600200"/>
            <a:ext cx="7241540" cy="432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39</a:t>
            </a:fld>
            <a:endParaRPr lang="tr-TR"/>
          </a:p>
        </p:txBody>
      </p:sp>
    </p:spTree>
    <p:extLst>
      <p:ext uri="{BB962C8B-B14F-4D97-AF65-F5344CB8AC3E}">
        <p14:creationId xmlns:p14="http://schemas.microsoft.com/office/powerpoint/2010/main" val="2097504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lvl="0"/>
            <a:r>
              <a:rPr lang="tr-TR" sz="3200" dirty="0" smtClean="0">
                <a:solidFill>
                  <a:srgbClr val="FF0000"/>
                </a:solidFill>
                <a:latin typeface="Adobe Fan Heiti Std B" pitchFamily="34" charset="-128"/>
                <a:ea typeface="Adobe Fan Heiti Std B" pitchFamily="34" charset="-128"/>
              </a:rPr>
              <a:t>Araştırıcıda olması gereken temel nitelikler</a:t>
            </a:r>
            <a:endParaRPr lang="tr-TR" sz="3200" dirty="0">
              <a:solidFill>
                <a:srgbClr val="FF0000"/>
              </a:solidFill>
              <a:latin typeface="Adobe Fan Heiti Std B" pitchFamily="34" charset="-128"/>
              <a:ea typeface="Adobe Fan Heiti Std B" pitchFamily="34" charset="-128"/>
            </a:endParaRPr>
          </a:p>
        </p:txBody>
      </p:sp>
      <p:sp>
        <p:nvSpPr>
          <p:cNvPr id="3" name="İçerik Yer Tutucusu 2"/>
          <p:cNvSpPr>
            <a:spLocks noGrp="1"/>
          </p:cNvSpPr>
          <p:nvPr>
            <p:ph idx="1"/>
          </p:nvPr>
        </p:nvSpPr>
        <p:spPr/>
        <p:txBody>
          <a:bodyPr>
            <a:normAutofit lnSpcReduction="10000"/>
          </a:bodyPr>
          <a:lstStyle/>
          <a:p>
            <a:r>
              <a:rPr lang="tr-TR" dirty="0" smtClean="0"/>
              <a:t>Merak ve gündemi takip, yenilikçilik,</a:t>
            </a:r>
          </a:p>
          <a:p>
            <a:pPr marL="0" indent="0">
              <a:buNone/>
            </a:pPr>
            <a:endParaRPr lang="tr-TR" sz="500" dirty="0" smtClean="0"/>
          </a:p>
          <a:p>
            <a:r>
              <a:rPr lang="tr-TR" b="1" dirty="0" smtClean="0">
                <a:solidFill>
                  <a:srgbClr val="FF0000"/>
                </a:solidFill>
                <a:latin typeface="Adobe Caslon Pro" pitchFamily="18" charset="-94"/>
              </a:rPr>
              <a:t>**Şüphecilik ve iyi gözlemcilik,**</a:t>
            </a:r>
          </a:p>
          <a:p>
            <a:r>
              <a:rPr lang="tr-TR" dirty="0" smtClean="0"/>
              <a:t>Doğruluk, dürüstlük, objektif ve kararlı olmak,</a:t>
            </a:r>
          </a:p>
          <a:p>
            <a:r>
              <a:rPr lang="tr-TR" dirty="0" smtClean="0"/>
              <a:t>Düzenli çalışma alışkanlığı ve titizlik,</a:t>
            </a:r>
          </a:p>
          <a:p>
            <a:r>
              <a:rPr lang="tr-TR" dirty="0" smtClean="0"/>
              <a:t>Araştırma mantığı ve işbirliği kurma,</a:t>
            </a:r>
          </a:p>
          <a:p>
            <a:r>
              <a:rPr lang="tr-TR" dirty="0" smtClean="0"/>
              <a:t>Kendini tanıma ve hayal gücü,</a:t>
            </a:r>
          </a:p>
          <a:p>
            <a:r>
              <a:rPr lang="tr-TR" dirty="0" smtClean="0"/>
              <a:t>Sağduyu ve tarafsızlık,</a:t>
            </a:r>
          </a:p>
          <a:p>
            <a:r>
              <a:rPr lang="tr-TR" dirty="0" smtClean="0"/>
              <a:t>Eleştiricilik ve bilime inanma.</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4</a:t>
            </a:fld>
            <a:endParaRPr lang="tr-TR"/>
          </a:p>
        </p:txBody>
      </p:sp>
    </p:spTree>
    <p:extLst>
      <p:ext uri="{BB962C8B-B14F-4D97-AF65-F5344CB8AC3E}">
        <p14:creationId xmlns:p14="http://schemas.microsoft.com/office/powerpoint/2010/main" val="287612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xEl>
                                              <p:pRg st="2" end="2"/>
                                            </p:txEl>
                                          </p:spTgt>
                                        </p:tgtEl>
                                        <p:attrNameLst>
                                          <p:attrName>style.color</p:attrName>
                                        </p:attrNameLst>
                                      </p:cBhvr>
                                      <p:by>
                                        <p:hsl h="7200000" s="0" l="0"/>
                                      </p:by>
                                    </p:animClr>
                                    <p:animClr clrSpc="hsl" dir="cw">
                                      <p:cBhvr>
                                        <p:cTn id="7" dur="500" fill="hold"/>
                                        <p:tgtEl>
                                          <p:spTgt spid="3">
                                            <p:txEl>
                                              <p:pRg st="2" end="2"/>
                                            </p:txEl>
                                          </p:spTgt>
                                        </p:tgtEl>
                                        <p:attrNameLst>
                                          <p:attrName>fillcolor</p:attrName>
                                        </p:attrNameLst>
                                      </p:cBhvr>
                                      <p:by>
                                        <p:hsl h="7200000" s="0" l="0"/>
                                      </p:by>
                                    </p:animClr>
                                    <p:animClr clrSpc="hsl" dir="cw">
                                      <p:cBhvr>
                                        <p:cTn id="8" dur="500" fill="hold"/>
                                        <p:tgtEl>
                                          <p:spTgt spid="3">
                                            <p:txEl>
                                              <p:pRg st="2" end="2"/>
                                            </p:txEl>
                                          </p:spTgt>
                                        </p:tgtEl>
                                        <p:attrNameLst>
                                          <p:attrName>stroke.color</p:attrName>
                                        </p:attrNameLst>
                                      </p:cBhvr>
                                      <p:by>
                                        <p:hsl h="7200000" s="0" l="0"/>
                                      </p:by>
                                    </p:animClr>
                                    <p:set>
                                      <p:cBhvr>
                                        <p:cTn id="9"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solidFill>
                  <a:prstClr val="black"/>
                </a:solidFill>
              </a:rPr>
              <a:t>Bilimsel bilgi kaynaklarına erişim</a:t>
            </a:r>
            <a:endParaRPr lang="tr-TR" dirty="0"/>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836"/>
          <a:stretch/>
        </p:blipFill>
        <p:spPr bwMode="auto">
          <a:xfrm>
            <a:off x="951230" y="1600201"/>
            <a:ext cx="7241540" cy="430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40</a:t>
            </a:fld>
            <a:endParaRPr lang="tr-TR"/>
          </a:p>
        </p:txBody>
      </p:sp>
    </p:spTree>
    <p:extLst>
      <p:ext uri="{BB962C8B-B14F-4D97-AF65-F5344CB8AC3E}">
        <p14:creationId xmlns:p14="http://schemas.microsoft.com/office/powerpoint/2010/main" val="29700855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Unvan 1"/>
          <p:cNvSpPr>
            <a:spLocks noGrp="1"/>
          </p:cNvSpPr>
          <p:nvPr>
            <p:ph type="title"/>
          </p:nvPr>
        </p:nvSpPr>
        <p:spPr/>
        <p:txBody>
          <a:bodyPr/>
          <a:lstStyle/>
          <a:p>
            <a:r>
              <a:rPr lang="tr-TR" altLang="tr-TR" dirty="0" smtClean="0"/>
              <a:t>Bilimsel bilgi kaynaklarına erişim</a:t>
            </a:r>
          </a:p>
        </p:txBody>
      </p:sp>
      <p:pic>
        <p:nvPicPr>
          <p:cNvPr id="8195"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7525" y="1420813"/>
            <a:ext cx="39512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An eye on global research:  50 million records, 21,000 titles, 5,000 publis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781300"/>
            <a:ext cx="398621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https://s3.amazonaws.com/user-media.venngage.com/329808-36cf0f9d8109f71aae703cf99ae68c1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88" y="3963988"/>
            <a:ext cx="28321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http://ashlandtech.org/wp-content/uploads/2014/09/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 y="5195888"/>
            <a:ext cx="31464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http://cdn.slashgear.com/wp-content/uploads/2011/09/Google-Patents-IBM.jpg"/>
          <p:cNvPicPr>
            <a:picLocks noChangeAspect="1" noChangeArrowheads="1"/>
          </p:cNvPicPr>
          <p:nvPr/>
        </p:nvPicPr>
        <p:blipFill>
          <a:blip r:embed="rId6">
            <a:extLst>
              <a:ext uri="{28A0092B-C50C-407E-A947-70E740481C1C}">
                <a14:useLocalDpi xmlns:a14="http://schemas.microsoft.com/office/drawing/2010/main" val="0"/>
              </a:ext>
            </a:extLst>
          </a:blip>
          <a:srcRect b="49467"/>
          <a:stretch>
            <a:fillRect/>
          </a:stretch>
        </p:blipFill>
        <p:spPr bwMode="auto">
          <a:xfrm>
            <a:off x="3829050" y="5362575"/>
            <a:ext cx="40671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descr="http://www.cas.org/Image%20Library/Headers/scifinder_header_new-logo.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712788" y="1758950"/>
            <a:ext cx="3454400" cy="733425"/>
          </a:xfrm>
          <a:noFill/>
        </p:spPr>
      </p:pic>
      <p:pic>
        <p:nvPicPr>
          <p:cNvPr id="8201" name="Picture 2" descr="https://tez.yok.gov.tr/UlusalTezMerkezi/image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375" y="2640013"/>
            <a:ext cx="31146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4" descr="https://lh3.googleusercontent.com/rpsxromapUbSLHvdtN-D-Ai12thu73w1VGiVdjcQPg4KL1HaBsJAQy9PvKjoIaAScOPNuvM=s630-fcrop64=1,180800b7b765fff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8325" y="3884613"/>
            <a:ext cx="27146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41</a:t>
            </a:fld>
            <a:endParaRPr lang="tr-TR"/>
          </a:p>
        </p:txBody>
      </p:sp>
    </p:spTree>
    <p:extLst>
      <p:ext uri="{BB962C8B-B14F-4D97-AF65-F5344CB8AC3E}">
        <p14:creationId xmlns:p14="http://schemas.microsoft.com/office/powerpoint/2010/main" val="3348853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tr-TR" altLang="tr-TR" b="1" smtClean="0">
                <a:solidFill>
                  <a:srgbClr val="3333CC"/>
                </a:solidFill>
              </a:rPr>
              <a:t>WOS:</a:t>
            </a:r>
            <a:r>
              <a:rPr lang="tr-TR" altLang="tr-TR" smtClean="0"/>
              <a:t> </a:t>
            </a:r>
            <a:r>
              <a:rPr lang="en-US" altLang="tr-TR" b="1" smtClean="0">
                <a:solidFill>
                  <a:srgbClr val="3333CC"/>
                </a:solidFill>
              </a:rPr>
              <a:t>Web of Science® </a:t>
            </a:r>
            <a:endParaRPr lang="tr-TR" altLang="tr-TR" b="1" smtClean="0">
              <a:solidFill>
                <a:srgbClr val="3333CC"/>
              </a:solidFill>
            </a:endParaRPr>
          </a:p>
        </p:txBody>
      </p:sp>
    </p:spTree>
    <p:extLst>
      <p:ext uri="{BB962C8B-B14F-4D97-AF65-F5344CB8AC3E}">
        <p14:creationId xmlns:p14="http://schemas.microsoft.com/office/powerpoint/2010/main" val="2085567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tr-TR" altLang="tr-TR" smtClean="0">
                <a:solidFill>
                  <a:srgbClr val="3333CC"/>
                </a:solidFill>
              </a:rPr>
              <a:t>Web of Science®</a:t>
            </a:r>
            <a:r>
              <a:rPr lang="tr-TR" altLang="tr-TR" smtClean="0"/>
              <a:t> </a:t>
            </a:r>
          </a:p>
        </p:txBody>
      </p:sp>
      <p:sp>
        <p:nvSpPr>
          <p:cNvPr id="10243" name="Rectangle 3"/>
          <p:cNvSpPr>
            <a:spLocks noGrp="1" noChangeArrowheads="1"/>
          </p:cNvSpPr>
          <p:nvPr>
            <p:ph type="body" idx="1"/>
          </p:nvPr>
        </p:nvSpPr>
        <p:spPr/>
        <p:txBody>
          <a:bodyPr>
            <a:normAutofit/>
          </a:bodyPr>
          <a:lstStyle/>
          <a:p>
            <a:pPr marL="0" indent="0" algn="just" eaLnBrk="1" hangingPunct="1">
              <a:buNone/>
            </a:pPr>
            <a:r>
              <a:rPr lang="tr-TR" altLang="tr-TR" dirty="0" smtClean="0"/>
              <a:t>Yayımcısı, </a:t>
            </a:r>
            <a:r>
              <a:rPr lang="tr-TR" altLang="tr-TR" dirty="0" err="1" smtClean="0"/>
              <a:t>Thomson</a:t>
            </a:r>
            <a:r>
              <a:rPr lang="tr-TR" altLang="tr-TR" dirty="0" smtClean="0"/>
              <a:t> Reuters şirketidir. </a:t>
            </a:r>
          </a:p>
          <a:p>
            <a:pPr marL="0" indent="0" algn="just" eaLnBrk="1" hangingPunct="1">
              <a:buNone/>
            </a:pPr>
            <a:endParaRPr lang="tr-TR" altLang="tr-TR" sz="1100" dirty="0" smtClean="0"/>
          </a:p>
          <a:p>
            <a:pPr marL="0" indent="0" algn="just" eaLnBrk="1" hangingPunct="1">
              <a:buNone/>
            </a:pPr>
            <a:r>
              <a:rPr lang="tr-TR" altLang="tr-TR" dirty="0" smtClean="0"/>
              <a:t>Bibliyografik bir veri tabanıdır.</a:t>
            </a:r>
          </a:p>
          <a:p>
            <a:pPr marL="0" indent="0" algn="just" eaLnBrk="1" hangingPunct="1">
              <a:buNone/>
            </a:pPr>
            <a:endParaRPr lang="tr-TR" altLang="tr-TR" sz="1200" dirty="0" smtClean="0"/>
          </a:p>
          <a:p>
            <a:pPr marL="0" indent="0" algn="just" eaLnBrk="1" hangingPunct="1">
              <a:buNone/>
            </a:pPr>
            <a:r>
              <a:rPr lang="tr-TR" altLang="tr-TR" dirty="0" smtClean="0"/>
              <a:t>Erişim, kurumsal abonelikle mümkündür.</a:t>
            </a:r>
          </a:p>
          <a:p>
            <a:pPr marL="0" indent="0" algn="just" eaLnBrk="1" hangingPunct="1">
              <a:buNone/>
            </a:pPr>
            <a:endParaRPr lang="tr-TR" altLang="tr-TR" sz="1200" dirty="0" smtClean="0"/>
          </a:p>
          <a:p>
            <a:pPr marL="0" indent="0" algn="just" eaLnBrk="1" hangingPunct="1">
              <a:buNone/>
            </a:pPr>
            <a:r>
              <a:rPr lang="tr-TR" altLang="tr-TR" dirty="0" smtClean="0"/>
              <a:t>Kurumun abone olduğu paketler/yıllara erişim sağlanabilir. </a:t>
            </a:r>
          </a:p>
          <a:p>
            <a:pPr marL="0" indent="0" algn="just" eaLnBrk="1" hangingPunct="1">
              <a:buNone/>
            </a:pPr>
            <a:endParaRPr lang="tr-TR" altLang="tr-TR" sz="1100" dirty="0" smtClean="0"/>
          </a:p>
          <a:p>
            <a:pPr marL="0" indent="0" algn="just" eaLnBrk="1" hangingPunct="1">
              <a:buNone/>
            </a:pPr>
            <a:r>
              <a:rPr lang="tr-TR" altLang="tr-TR" dirty="0" smtClean="0"/>
              <a:t>Halihazırda &gt;100 ülkeden &gt;5600 kuruluş abone. </a:t>
            </a:r>
          </a:p>
        </p:txBody>
      </p:sp>
      <p:sp>
        <p:nvSpPr>
          <p:cNvPr id="2" name="Slayt Numarası Yer Tutucusu 1"/>
          <p:cNvSpPr>
            <a:spLocks noGrp="1"/>
          </p:cNvSpPr>
          <p:nvPr>
            <p:ph type="sldNum" sz="quarter" idx="12"/>
          </p:nvPr>
        </p:nvSpPr>
        <p:spPr/>
        <p:txBody>
          <a:bodyPr/>
          <a:lstStyle/>
          <a:p>
            <a:fld id="{1076DA70-7368-4227-BD4A-24FC0CBF7FC2}" type="slidenum">
              <a:rPr lang="tr-TR" smtClean="0"/>
              <a:t>43</a:t>
            </a:fld>
            <a:endParaRPr lang="tr-TR"/>
          </a:p>
        </p:txBody>
      </p:sp>
    </p:spTree>
    <p:extLst>
      <p:ext uri="{BB962C8B-B14F-4D97-AF65-F5344CB8AC3E}">
        <p14:creationId xmlns:p14="http://schemas.microsoft.com/office/powerpoint/2010/main" val="1763142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tr-TR" altLang="tr-TR" smtClean="0">
                <a:solidFill>
                  <a:srgbClr val="3333CC"/>
                </a:solidFill>
              </a:rPr>
              <a:t>Web of Science®</a:t>
            </a:r>
          </a:p>
        </p:txBody>
      </p:sp>
      <p:sp>
        <p:nvSpPr>
          <p:cNvPr id="11267" name="Rectangle 3"/>
          <p:cNvSpPr>
            <a:spLocks noGrp="1" noChangeArrowheads="1"/>
          </p:cNvSpPr>
          <p:nvPr>
            <p:ph type="body" idx="1"/>
          </p:nvPr>
        </p:nvSpPr>
        <p:spPr>
          <a:xfrm>
            <a:off x="1907704" y="1412776"/>
            <a:ext cx="5626968" cy="4525963"/>
          </a:xfrm>
        </p:spPr>
        <p:txBody>
          <a:bodyPr/>
          <a:lstStyle/>
          <a:p>
            <a:pPr marL="0" indent="0" eaLnBrk="1" hangingPunct="1">
              <a:buNone/>
            </a:pPr>
            <a:r>
              <a:rPr lang="tr-TR" altLang="tr-TR" dirty="0" smtClean="0"/>
              <a:t>Çeşitlilik</a:t>
            </a:r>
          </a:p>
          <a:p>
            <a:pPr marL="0" indent="0" eaLnBrk="1" hangingPunct="1">
              <a:buNone/>
            </a:pPr>
            <a:endParaRPr lang="tr-TR" altLang="tr-TR" dirty="0" smtClean="0"/>
          </a:p>
          <a:p>
            <a:pPr marL="0" indent="0" eaLnBrk="1" hangingPunct="1">
              <a:buNone/>
            </a:pPr>
            <a:r>
              <a:rPr lang="tr-TR" altLang="tr-TR" dirty="0" smtClean="0"/>
              <a:t>Otorite</a:t>
            </a:r>
          </a:p>
          <a:p>
            <a:pPr marL="0" indent="0" eaLnBrk="1" hangingPunct="1">
              <a:buNone/>
            </a:pPr>
            <a:endParaRPr lang="tr-TR" altLang="tr-TR" dirty="0" smtClean="0"/>
          </a:p>
          <a:p>
            <a:pPr marL="0" indent="0" eaLnBrk="1" hangingPunct="1">
              <a:buNone/>
            </a:pPr>
            <a:r>
              <a:rPr lang="tr-TR" altLang="tr-TR" dirty="0" smtClean="0"/>
              <a:t>Derinlik </a:t>
            </a:r>
          </a:p>
          <a:p>
            <a:pPr marL="0" indent="0" eaLnBrk="1" hangingPunct="1">
              <a:buNone/>
            </a:pPr>
            <a:endParaRPr lang="tr-TR" altLang="tr-TR" dirty="0" smtClean="0"/>
          </a:p>
          <a:p>
            <a:pPr marL="0" indent="0" eaLnBrk="1" hangingPunct="1">
              <a:buNone/>
            </a:pPr>
            <a:r>
              <a:rPr lang="tr-TR" altLang="tr-TR" dirty="0" smtClean="0"/>
              <a:t>Atıf bilgisi, analiz, ve daha fazlası</a:t>
            </a:r>
          </a:p>
          <a:p>
            <a:pPr eaLnBrk="1" hangingPunct="1"/>
            <a:endParaRPr lang="tr-TR" altLang="tr-TR" dirty="0" smtClean="0"/>
          </a:p>
          <a:p>
            <a:pPr marL="0" indent="0" eaLnBrk="1" hangingPunct="1">
              <a:buNone/>
            </a:pPr>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44</a:t>
            </a:fld>
            <a:endParaRPr lang="tr-TR"/>
          </a:p>
        </p:txBody>
      </p:sp>
    </p:spTree>
    <p:extLst>
      <p:ext uri="{BB962C8B-B14F-4D97-AF65-F5344CB8AC3E}">
        <p14:creationId xmlns:p14="http://schemas.microsoft.com/office/powerpoint/2010/main" val="2695120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tr-TR" altLang="tr-TR" smtClean="0">
                <a:solidFill>
                  <a:srgbClr val="3333CC"/>
                </a:solidFill>
              </a:rPr>
              <a:t>Web of Science </a:t>
            </a:r>
            <a:r>
              <a:rPr lang="tr-TR" altLang="en-US" b="1" smtClean="0">
                <a:solidFill>
                  <a:srgbClr val="3333CC"/>
                </a:solidFill>
              </a:rPr>
              <a:t>®</a:t>
            </a:r>
            <a:r>
              <a:rPr lang="tr-TR" altLang="en-US" b="1" smtClean="0"/>
              <a:t> </a:t>
            </a:r>
            <a:r>
              <a:rPr lang="tr-TR" altLang="tr-TR" smtClean="0"/>
              <a:t>: Çeşitlilik</a:t>
            </a:r>
          </a:p>
        </p:txBody>
      </p:sp>
      <p:sp>
        <p:nvSpPr>
          <p:cNvPr id="12291" name="Rectangle 3"/>
          <p:cNvSpPr>
            <a:spLocks noGrp="1" noChangeArrowheads="1"/>
          </p:cNvSpPr>
          <p:nvPr>
            <p:ph type="body" idx="1"/>
          </p:nvPr>
        </p:nvSpPr>
        <p:spPr>
          <a:xfrm>
            <a:off x="457199" y="1600200"/>
            <a:ext cx="8435975" cy="4525963"/>
          </a:xfrm>
        </p:spPr>
        <p:txBody>
          <a:bodyPr/>
          <a:lstStyle/>
          <a:p>
            <a:pPr marL="0" indent="0" eaLnBrk="1" hangingPunct="1">
              <a:lnSpc>
                <a:spcPct val="90000"/>
              </a:lnSpc>
              <a:buNone/>
            </a:pPr>
            <a:r>
              <a:rPr lang="tr-TR" altLang="en-US" dirty="0" smtClean="0"/>
              <a:t>Disiplinler arası </a:t>
            </a:r>
            <a:endParaRPr lang="en-US" altLang="en-US" dirty="0" smtClean="0"/>
          </a:p>
          <a:p>
            <a:pPr lvl="1" eaLnBrk="1" hangingPunct="1">
              <a:lnSpc>
                <a:spcPct val="90000"/>
              </a:lnSpc>
            </a:pPr>
            <a:r>
              <a:rPr lang="tr-TR" altLang="en-US" dirty="0" smtClean="0"/>
              <a:t>250’den faz</a:t>
            </a:r>
            <a:r>
              <a:rPr lang="en-US" altLang="en-US" dirty="0" smtClean="0"/>
              <a:t>l</a:t>
            </a:r>
            <a:r>
              <a:rPr lang="tr-TR" altLang="en-US" dirty="0" smtClean="0"/>
              <a:t>a kategorik alan</a:t>
            </a:r>
          </a:p>
          <a:p>
            <a:pPr lvl="1" eaLnBrk="1" hangingPunct="1">
              <a:lnSpc>
                <a:spcPct val="90000"/>
              </a:lnSpc>
            </a:pPr>
            <a:r>
              <a:rPr lang="tr-TR" altLang="en-US" dirty="0" smtClean="0"/>
              <a:t>Topla</a:t>
            </a:r>
            <a:r>
              <a:rPr lang="en-US" altLang="en-US" dirty="0" smtClean="0"/>
              <a:t>m</a:t>
            </a:r>
            <a:r>
              <a:rPr lang="tr-TR" altLang="en-US" dirty="0" smtClean="0"/>
              <a:t>da 12000’ den </a:t>
            </a:r>
            <a:r>
              <a:rPr lang="en-US" altLang="en-US" dirty="0" smtClean="0"/>
              <a:t> </a:t>
            </a:r>
            <a:r>
              <a:rPr lang="tr-TR" altLang="en-US" dirty="0" smtClean="0"/>
              <a:t> fazla dergi</a:t>
            </a:r>
          </a:p>
          <a:p>
            <a:pPr lvl="1" eaLnBrk="1" hangingPunct="1">
              <a:lnSpc>
                <a:spcPct val="90000"/>
              </a:lnSpc>
            </a:pPr>
            <a:r>
              <a:rPr lang="tr-TR" altLang="en-US" dirty="0" smtClean="0"/>
              <a:t>150000’den fazla bilimsel toplantı kitabı</a:t>
            </a:r>
            <a:endParaRPr lang="en-US" altLang="en-US" dirty="0" smtClean="0"/>
          </a:p>
          <a:p>
            <a:pPr lvl="2" eaLnBrk="1" hangingPunct="1">
              <a:lnSpc>
                <a:spcPct val="90000"/>
              </a:lnSpc>
            </a:pPr>
            <a:r>
              <a:rPr lang="tr-TR" altLang="en-US" b="1" dirty="0" err="1" smtClean="0">
                <a:solidFill>
                  <a:srgbClr val="3333CC"/>
                </a:solidFill>
              </a:rPr>
              <a:t>Science</a:t>
            </a:r>
            <a:r>
              <a:rPr lang="tr-TR" altLang="en-US" b="1" dirty="0" smtClean="0">
                <a:solidFill>
                  <a:srgbClr val="3333CC"/>
                </a:solidFill>
              </a:rPr>
              <a:t> </a:t>
            </a:r>
            <a:r>
              <a:rPr lang="tr-TR" altLang="en-US" b="1" dirty="0" err="1" smtClean="0">
                <a:solidFill>
                  <a:srgbClr val="3333CC"/>
                </a:solidFill>
              </a:rPr>
              <a:t>Citation</a:t>
            </a:r>
            <a:r>
              <a:rPr lang="tr-TR" altLang="en-US" b="1" dirty="0" smtClean="0">
                <a:solidFill>
                  <a:srgbClr val="3333CC"/>
                </a:solidFill>
              </a:rPr>
              <a:t> Index®</a:t>
            </a:r>
            <a:r>
              <a:rPr lang="tr-TR" altLang="en-US" b="1" dirty="0" smtClean="0"/>
              <a:t>  (</a:t>
            </a:r>
            <a:r>
              <a:rPr lang="tr-TR" altLang="en-US" dirty="0" smtClean="0"/>
              <a:t>SCI) 150’den fazla </a:t>
            </a:r>
            <a:r>
              <a:rPr lang="en-US" altLang="en-US" dirty="0" smtClean="0"/>
              <a:t>a</a:t>
            </a:r>
            <a:r>
              <a:rPr lang="tr-TR" altLang="en-US" dirty="0" smtClean="0"/>
              <a:t>lan </a:t>
            </a:r>
            <a:r>
              <a:rPr lang="en-US" altLang="en-US" dirty="0" smtClean="0"/>
              <a:t>;</a:t>
            </a:r>
            <a:r>
              <a:rPr lang="tr-TR" altLang="en-US" dirty="0" smtClean="0"/>
              <a:t> 8300  de</a:t>
            </a:r>
            <a:r>
              <a:rPr lang="en-US" altLang="en-US" dirty="0" smtClean="0"/>
              <a:t>r</a:t>
            </a:r>
            <a:r>
              <a:rPr lang="tr-TR" altLang="en-US" dirty="0" err="1" smtClean="0"/>
              <a:t>gi</a:t>
            </a:r>
            <a:endParaRPr lang="tr-TR" altLang="en-US" dirty="0" smtClean="0"/>
          </a:p>
          <a:p>
            <a:pPr lvl="2" eaLnBrk="1" hangingPunct="1">
              <a:lnSpc>
                <a:spcPct val="90000"/>
              </a:lnSpc>
            </a:pPr>
            <a:r>
              <a:rPr lang="tr-TR" altLang="en-US" b="1" dirty="0" err="1" smtClean="0">
                <a:solidFill>
                  <a:srgbClr val="3333CC"/>
                </a:solidFill>
              </a:rPr>
              <a:t>Social</a:t>
            </a:r>
            <a:r>
              <a:rPr lang="tr-TR" altLang="en-US" b="1" dirty="0" smtClean="0">
                <a:solidFill>
                  <a:srgbClr val="3333CC"/>
                </a:solidFill>
              </a:rPr>
              <a:t> </a:t>
            </a:r>
            <a:r>
              <a:rPr lang="tr-TR" altLang="en-US" b="1" dirty="0" err="1" smtClean="0">
                <a:solidFill>
                  <a:srgbClr val="3333CC"/>
                </a:solidFill>
              </a:rPr>
              <a:t>Science</a:t>
            </a:r>
            <a:r>
              <a:rPr lang="tr-TR" altLang="en-US" b="1" dirty="0" smtClean="0">
                <a:solidFill>
                  <a:srgbClr val="3333CC"/>
                </a:solidFill>
              </a:rPr>
              <a:t> </a:t>
            </a:r>
            <a:r>
              <a:rPr lang="tr-TR" altLang="en-US" b="1" dirty="0" err="1" smtClean="0">
                <a:solidFill>
                  <a:srgbClr val="3333CC"/>
                </a:solidFill>
              </a:rPr>
              <a:t>Citation</a:t>
            </a:r>
            <a:r>
              <a:rPr lang="tr-TR" altLang="en-US" b="1" dirty="0" smtClean="0">
                <a:solidFill>
                  <a:srgbClr val="3333CC"/>
                </a:solidFill>
              </a:rPr>
              <a:t> Index ®</a:t>
            </a:r>
            <a:r>
              <a:rPr lang="tr-TR" altLang="en-US" dirty="0" smtClean="0"/>
              <a:t> (SSCI)</a:t>
            </a:r>
            <a:r>
              <a:rPr lang="en-US" altLang="en-US" dirty="0" smtClean="0"/>
              <a:t>;</a:t>
            </a:r>
            <a:r>
              <a:rPr lang="tr-TR" altLang="en-US" dirty="0" smtClean="0"/>
              <a:t> 50’den fazla al</a:t>
            </a:r>
            <a:r>
              <a:rPr lang="en-US" altLang="en-US" dirty="0" smtClean="0"/>
              <a:t>an</a:t>
            </a:r>
            <a:r>
              <a:rPr lang="tr-TR" altLang="en-US" dirty="0" smtClean="0"/>
              <a:t>; 4500’ den fazla dergi</a:t>
            </a:r>
          </a:p>
          <a:p>
            <a:pPr lvl="2" eaLnBrk="1" hangingPunct="1">
              <a:lnSpc>
                <a:spcPct val="90000"/>
              </a:lnSpc>
            </a:pPr>
            <a:r>
              <a:rPr lang="tr-TR" altLang="en-US" b="1" dirty="0" err="1" smtClean="0">
                <a:solidFill>
                  <a:srgbClr val="3333CC"/>
                </a:solidFill>
              </a:rPr>
              <a:t>Arts</a:t>
            </a:r>
            <a:r>
              <a:rPr lang="tr-TR" altLang="en-US" b="1" dirty="0" smtClean="0">
                <a:solidFill>
                  <a:srgbClr val="3333CC"/>
                </a:solidFill>
              </a:rPr>
              <a:t> </a:t>
            </a:r>
            <a:r>
              <a:rPr lang="tr-TR" altLang="en-US" b="1" dirty="0" err="1" smtClean="0">
                <a:solidFill>
                  <a:srgbClr val="3333CC"/>
                </a:solidFill>
              </a:rPr>
              <a:t>and</a:t>
            </a:r>
            <a:r>
              <a:rPr lang="tr-TR" altLang="en-US" b="1" dirty="0" smtClean="0">
                <a:solidFill>
                  <a:srgbClr val="3333CC"/>
                </a:solidFill>
              </a:rPr>
              <a:t> </a:t>
            </a:r>
            <a:r>
              <a:rPr lang="tr-TR" altLang="en-US" b="1" dirty="0" err="1" smtClean="0">
                <a:solidFill>
                  <a:srgbClr val="3333CC"/>
                </a:solidFill>
              </a:rPr>
              <a:t>Humanities</a:t>
            </a:r>
            <a:r>
              <a:rPr lang="tr-TR" altLang="en-US" b="1" dirty="0" smtClean="0">
                <a:solidFill>
                  <a:srgbClr val="3333CC"/>
                </a:solidFill>
              </a:rPr>
              <a:t> C</a:t>
            </a:r>
            <a:r>
              <a:rPr lang="en-US" altLang="en-US" b="1" dirty="0" err="1" smtClean="0">
                <a:solidFill>
                  <a:srgbClr val="3333CC"/>
                </a:solidFill>
              </a:rPr>
              <a:t>i</a:t>
            </a:r>
            <a:r>
              <a:rPr lang="tr-TR" altLang="en-US" b="1" dirty="0" err="1" smtClean="0">
                <a:solidFill>
                  <a:srgbClr val="3333CC"/>
                </a:solidFill>
              </a:rPr>
              <a:t>tation</a:t>
            </a:r>
            <a:r>
              <a:rPr lang="tr-TR" altLang="en-US" b="1" dirty="0" smtClean="0">
                <a:solidFill>
                  <a:srgbClr val="3333CC"/>
                </a:solidFill>
              </a:rPr>
              <a:t> Index ®</a:t>
            </a:r>
            <a:r>
              <a:rPr lang="tr-TR" altLang="en-US" dirty="0" smtClean="0"/>
              <a:t> (AHCI); 2300’ den fazla dergi</a:t>
            </a:r>
          </a:p>
          <a:p>
            <a:pPr eaLnBrk="1" hangingPunct="1">
              <a:lnSpc>
                <a:spcPct val="90000"/>
              </a:lnSpc>
            </a:pPr>
            <a:endParaRPr lang="tr-TR" altLang="tr-TR" dirty="0" smtClean="0"/>
          </a:p>
        </p:txBody>
      </p:sp>
      <p:sp>
        <p:nvSpPr>
          <p:cNvPr id="333826" name="Rectangle 2"/>
          <p:cNvSpPr>
            <a:spLocks noChangeArrowheads="1"/>
          </p:cNvSpPr>
          <p:nvPr/>
        </p:nvSpPr>
        <p:spPr bwMode="auto">
          <a:xfrm>
            <a:off x="685800" y="2708275"/>
            <a:ext cx="82073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60000"/>
              </a:spcBef>
              <a:buClr>
                <a:schemeClr val="tx1"/>
              </a:buClr>
            </a:pPr>
            <a:endParaRPr lang="tr-TR" altLang="en-US" sz="1600"/>
          </a:p>
        </p:txBody>
      </p:sp>
      <p:sp>
        <p:nvSpPr>
          <p:cNvPr id="2" name="Slayt Numarası Yer Tutucusu 1"/>
          <p:cNvSpPr>
            <a:spLocks noGrp="1"/>
          </p:cNvSpPr>
          <p:nvPr>
            <p:ph type="sldNum" sz="quarter" idx="12"/>
          </p:nvPr>
        </p:nvSpPr>
        <p:spPr/>
        <p:txBody>
          <a:bodyPr/>
          <a:lstStyle/>
          <a:p>
            <a:fld id="{1076DA70-7368-4227-BD4A-24FC0CBF7FC2}" type="slidenum">
              <a:rPr lang="tr-TR" smtClean="0"/>
              <a:t>45</a:t>
            </a:fld>
            <a:endParaRPr lang="tr-TR"/>
          </a:p>
        </p:txBody>
      </p:sp>
    </p:spTree>
    <p:extLst>
      <p:ext uri="{BB962C8B-B14F-4D97-AF65-F5344CB8AC3E}">
        <p14:creationId xmlns:p14="http://schemas.microsoft.com/office/powerpoint/2010/main" val="825803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333826"/>
                                        </p:tgtEl>
                                        <p:attrNameLst>
                                          <p:attrName>style.visibility</p:attrName>
                                        </p:attrNameLst>
                                      </p:cBhvr>
                                      <p:to>
                                        <p:strVal val="visible"/>
                                      </p:to>
                                    </p:set>
                                    <p:animEffect transition="in" filter="dissolve">
                                      <p:cBhvr>
                                        <p:cTn id="7" dur="500"/>
                                        <p:tgtEl>
                                          <p:spTgt spid="333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tr-TR" altLang="tr-TR" smtClean="0">
                <a:solidFill>
                  <a:srgbClr val="3333CC"/>
                </a:solidFill>
              </a:rPr>
              <a:t>Web of Science </a:t>
            </a:r>
            <a:r>
              <a:rPr lang="tr-TR" altLang="en-US" b="1" smtClean="0">
                <a:solidFill>
                  <a:srgbClr val="3333CC"/>
                </a:solidFill>
              </a:rPr>
              <a:t>®</a:t>
            </a:r>
            <a:r>
              <a:rPr lang="tr-TR" altLang="en-US" b="1" smtClean="0"/>
              <a:t> </a:t>
            </a:r>
            <a:r>
              <a:rPr lang="tr-TR" altLang="tr-TR" smtClean="0"/>
              <a:t>: Otorite</a:t>
            </a:r>
          </a:p>
        </p:txBody>
      </p:sp>
      <p:sp>
        <p:nvSpPr>
          <p:cNvPr id="13315" name="Rectangle 3"/>
          <p:cNvSpPr>
            <a:spLocks noGrp="1" noChangeArrowheads="1"/>
          </p:cNvSpPr>
          <p:nvPr>
            <p:ph type="body" idx="1"/>
          </p:nvPr>
        </p:nvSpPr>
        <p:spPr/>
        <p:txBody>
          <a:bodyPr>
            <a:normAutofit/>
          </a:bodyPr>
          <a:lstStyle/>
          <a:p>
            <a:pPr marL="0" indent="0" algn="just" eaLnBrk="1" hangingPunct="1">
              <a:lnSpc>
                <a:spcPct val="90000"/>
              </a:lnSpc>
              <a:buNone/>
            </a:pPr>
            <a:r>
              <a:rPr lang="tr-TR" altLang="en-US" dirty="0" smtClean="0"/>
              <a:t>Değer</a:t>
            </a:r>
            <a:r>
              <a:rPr lang="en-US" altLang="en-US" dirty="0" smtClean="0"/>
              <a:t>l</a:t>
            </a:r>
            <a:r>
              <a:rPr lang="tr-TR" altLang="en-US" dirty="0" err="1" smtClean="0"/>
              <a:t>endirilerek</a:t>
            </a:r>
            <a:r>
              <a:rPr lang="en-US" altLang="en-US" dirty="0" smtClean="0"/>
              <a:t> </a:t>
            </a:r>
            <a:r>
              <a:rPr lang="tr-TR" altLang="en-US" dirty="0" smtClean="0"/>
              <a:t>se</a:t>
            </a:r>
            <a:r>
              <a:rPr lang="en-US" altLang="en-US" dirty="0" smtClean="0"/>
              <a:t>ç</a:t>
            </a:r>
            <a:r>
              <a:rPr lang="tr-TR" altLang="en-US" dirty="0" smtClean="0"/>
              <a:t>ilmiş içerik</a:t>
            </a:r>
            <a:endParaRPr lang="en-US" altLang="en-US" dirty="0" smtClean="0"/>
          </a:p>
          <a:p>
            <a:pPr lvl="1" algn="just" eaLnBrk="1" hangingPunct="1">
              <a:lnSpc>
                <a:spcPct val="90000"/>
              </a:lnSpc>
            </a:pPr>
            <a:r>
              <a:rPr lang="tr-TR" altLang="en-US" dirty="0" smtClean="0">
                <a:solidFill>
                  <a:srgbClr val="3333CC"/>
                </a:solidFill>
              </a:rPr>
              <a:t>Ölçütlere göre seçi</a:t>
            </a:r>
            <a:r>
              <a:rPr lang="en-US" altLang="en-US" dirty="0" smtClean="0">
                <a:solidFill>
                  <a:srgbClr val="3333CC"/>
                </a:solidFill>
              </a:rPr>
              <a:t>m</a:t>
            </a:r>
            <a:r>
              <a:rPr lang="tr-TR" altLang="en-US" dirty="0" smtClean="0">
                <a:solidFill>
                  <a:srgbClr val="3333CC"/>
                </a:solidFill>
              </a:rPr>
              <a:t>:</a:t>
            </a:r>
            <a:r>
              <a:rPr lang="tr-TR" altLang="en-US" dirty="0" smtClean="0"/>
              <a:t> Derginin zamanında yayımlanması; Editörleri; Ha</a:t>
            </a:r>
            <a:r>
              <a:rPr lang="en-US" altLang="en-US" dirty="0" smtClean="0"/>
              <a:t>k</a:t>
            </a:r>
            <a:r>
              <a:rPr lang="tr-TR" altLang="en-US" dirty="0" smtClean="0"/>
              <a:t>em</a:t>
            </a:r>
            <a:r>
              <a:rPr lang="en-US" altLang="en-US" dirty="0" smtClean="0"/>
              <a:t>l</a:t>
            </a:r>
            <a:r>
              <a:rPr lang="tr-TR" altLang="en-US" dirty="0" smtClean="0"/>
              <a:t>i dergi olması; Yazarları; Makalelerin Aldığı atıf, vb. </a:t>
            </a:r>
          </a:p>
          <a:p>
            <a:pPr marL="457200" lvl="1" indent="0" algn="just" eaLnBrk="1" hangingPunct="1">
              <a:lnSpc>
                <a:spcPct val="90000"/>
              </a:lnSpc>
              <a:buNone/>
            </a:pPr>
            <a:endParaRPr lang="tr-TR" altLang="en-US" sz="1400" dirty="0" smtClean="0"/>
          </a:p>
          <a:p>
            <a:pPr lvl="1" algn="just" eaLnBrk="1" hangingPunct="1">
              <a:lnSpc>
                <a:spcPct val="90000"/>
              </a:lnSpc>
            </a:pPr>
            <a:r>
              <a:rPr lang="tr-TR" altLang="en-US" dirty="0" smtClean="0">
                <a:solidFill>
                  <a:srgbClr val="3333CC"/>
                </a:solidFill>
              </a:rPr>
              <a:t>Tarafsızlık:</a:t>
            </a:r>
            <a:r>
              <a:rPr lang="tr-TR" altLang="en-US" dirty="0" smtClean="0"/>
              <a:t> Ticari yayıncılar, meslek </a:t>
            </a:r>
            <a:r>
              <a:rPr lang="tr-TR" altLang="en-US" dirty="0" err="1" smtClean="0"/>
              <a:t>ku</a:t>
            </a:r>
            <a:r>
              <a:rPr lang="en-US" altLang="en-US" dirty="0" smtClean="0"/>
              <a:t>r</a:t>
            </a:r>
            <a:r>
              <a:rPr lang="tr-TR" altLang="en-US" dirty="0" err="1" smtClean="0"/>
              <a:t>uluşları</a:t>
            </a:r>
            <a:r>
              <a:rPr lang="tr-TR" altLang="en-US" dirty="0" smtClean="0"/>
              <a:t>, açık erişim dergileri, yalnızca elektronik olarak basılan </a:t>
            </a:r>
            <a:r>
              <a:rPr lang="tr-TR" altLang="en-US" dirty="0" err="1" smtClean="0"/>
              <a:t>dergil</a:t>
            </a:r>
            <a:r>
              <a:rPr lang="en-US" altLang="en-US" dirty="0" smtClean="0"/>
              <a:t>e</a:t>
            </a:r>
            <a:r>
              <a:rPr lang="tr-TR" altLang="en-US" dirty="0" smtClean="0"/>
              <a:t>r için aynı ölçütler uygulanır. </a:t>
            </a:r>
          </a:p>
          <a:p>
            <a:pPr marL="457200" lvl="1" indent="0" algn="just" eaLnBrk="1" hangingPunct="1">
              <a:lnSpc>
                <a:spcPct val="90000"/>
              </a:lnSpc>
              <a:buNone/>
            </a:pPr>
            <a:endParaRPr lang="tr-TR" altLang="en-US" sz="1400" dirty="0" smtClean="0"/>
          </a:p>
          <a:p>
            <a:pPr lvl="1" algn="just" eaLnBrk="1" hangingPunct="1">
              <a:lnSpc>
                <a:spcPct val="90000"/>
              </a:lnSpc>
            </a:pPr>
            <a:r>
              <a:rPr lang="en-US" altLang="en-US" dirty="0" smtClean="0">
                <a:solidFill>
                  <a:srgbClr val="3333CC"/>
                </a:solidFill>
              </a:rPr>
              <a:t>S</a:t>
            </a:r>
            <a:r>
              <a:rPr lang="tr-TR" altLang="en-US" dirty="0" err="1" smtClean="0">
                <a:solidFill>
                  <a:srgbClr val="3333CC"/>
                </a:solidFill>
              </a:rPr>
              <a:t>ıkı</a:t>
            </a:r>
            <a:r>
              <a:rPr lang="tr-TR" altLang="en-US" dirty="0" smtClean="0">
                <a:solidFill>
                  <a:srgbClr val="3333CC"/>
                </a:solidFill>
              </a:rPr>
              <a:t> takip:</a:t>
            </a:r>
            <a:r>
              <a:rPr lang="tr-TR" altLang="en-US" dirty="0" smtClean="0"/>
              <a:t> Ölçütlerin dışına çıkan dergiler veri tabanından çıkarılır. </a:t>
            </a:r>
          </a:p>
          <a:p>
            <a:pPr lvl="1" algn="just" eaLnBrk="1" hangingPunct="1">
              <a:lnSpc>
                <a:spcPct val="90000"/>
              </a:lnSpc>
            </a:pPr>
            <a:endParaRPr lang="tr-TR" altLang="en-US" dirty="0" smtClean="0"/>
          </a:p>
          <a:p>
            <a:pPr algn="just" eaLnBrk="1" hangingPunct="1">
              <a:lnSpc>
                <a:spcPct val="90000"/>
              </a:lnSpc>
            </a:pPr>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46</a:t>
            </a:fld>
            <a:endParaRPr lang="tr-TR"/>
          </a:p>
        </p:txBody>
      </p:sp>
    </p:spTree>
    <p:extLst>
      <p:ext uri="{BB962C8B-B14F-4D97-AF65-F5344CB8AC3E}">
        <p14:creationId xmlns:p14="http://schemas.microsoft.com/office/powerpoint/2010/main" val="26629068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tr-TR" altLang="tr-TR" smtClean="0">
                <a:solidFill>
                  <a:srgbClr val="3333CC"/>
                </a:solidFill>
              </a:rPr>
              <a:t>Web of Science </a:t>
            </a:r>
            <a:r>
              <a:rPr lang="tr-TR" altLang="en-US" b="1" smtClean="0">
                <a:solidFill>
                  <a:srgbClr val="3333CC"/>
                </a:solidFill>
              </a:rPr>
              <a:t>®</a:t>
            </a:r>
            <a:r>
              <a:rPr lang="tr-TR" altLang="en-US" b="1" smtClean="0"/>
              <a:t> :</a:t>
            </a:r>
            <a:r>
              <a:rPr lang="tr-TR" altLang="tr-TR" smtClean="0"/>
              <a:t>Derinlik</a:t>
            </a:r>
          </a:p>
        </p:txBody>
      </p:sp>
      <p:sp>
        <p:nvSpPr>
          <p:cNvPr id="14339" name="Rectangle 3"/>
          <p:cNvSpPr>
            <a:spLocks noGrp="1" noChangeArrowheads="1"/>
          </p:cNvSpPr>
          <p:nvPr>
            <p:ph type="body" idx="1"/>
          </p:nvPr>
        </p:nvSpPr>
        <p:spPr/>
        <p:txBody>
          <a:bodyPr/>
          <a:lstStyle/>
          <a:p>
            <a:pPr lvl="1" eaLnBrk="1" hangingPunct="1"/>
            <a:r>
              <a:rPr lang="tr-TR" altLang="en-US" dirty="0" smtClean="0"/>
              <a:t>Geriye doğru kapsam</a:t>
            </a:r>
            <a:r>
              <a:rPr lang="en-US" altLang="en-US" dirty="0" smtClean="0"/>
              <a:t> </a:t>
            </a:r>
          </a:p>
          <a:p>
            <a:pPr lvl="2" eaLnBrk="1" hangingPunct="1"/>
            <a:r>
              <a:rPr lang="en-US" altLang="en-US" dirty="0" smtClean="0">
                <a:solidFill>
                  <a:srgbClr val="3333CC"/>
                </a:solidFill>
              </a:rPr>
              <a:t>19</a:t>
            </a:r>
            <a:r>
              <a:rPr lang="tr-TR" altLang="en-US" dirty="0" smtClean="0">
                <a:solidFill>
                  <a:srgbClr val="3333CC"/>
                </a:solidFill>
              </a:rPr>
              <a:t>61</a:t>
            </a:r>
            <a:r>
              <a:rPr lang="en-US" altLang="en-US" dirty="0" smtClean="0"/>
              <a:t> </a:t>
            </a:r>
            <a:r>
              <a:rPr lang="tr-TR" altLang="en-US" dirty="0" smtClean="0"/>
              <a:t>Temel ve Uygulamalı Bilimler</a:t>
            </a:r>
            <a:r>
              <a:rPr lang="en-US" altLang="en-US" dirty="0" smtClean="0"/>
              <a:t>d</a:t>
            </a:r>
            <a:r>
              <a:rPr lang="tr-TR" altLang="en-US" dirty="0" smtClean="0"/>
              <a:t>e </a:t>
            </a:r>
            <a:r>
              <a:rPr lang="en-US" altLang="en-US" dirty="0" smtClean="0"/>
              <a:t>(SCI)</a:t>
            </a:r>
          </a:p>
          <a:p>
            <a:pPr lvl="2" eaLnBrk="1" hangingPunct="1"/>
            <a:r>
              <a:rPr lang="en-US" altLang="en-US" dirty="0" smtClean="0">
                <a:solidFill>
                  <a:srgbClr val="3333CC"/>
                </a:solidFill>
              </a:rPr>
              <a:t>19</a:t>
            </a:r>
            <a:r>
              <a:rPr lang="tr-TR" altLang="en-US" dirty="0" smtClean="0">
                <a:solidFill>
                  <a:srgbClr val="3333CC"/>
                </a:solidFill>
              </a:rPr>
              <a:t>73</a:t>
            </a:r>
            <a:r>
              <a:rPr lang="en-US" altLang="en-US" dirty="0" smtClean="0"/>
              <a:t> </a:t>
            </a:r>
            <a:r>
              <a:rPr lang="tr-TR" altLang="en-US" dirty="0" smtClean="0"/>
              <a:t>Sosyal Bilimlerde</a:t>
            </a:r>
            <a:r>
              <a:rPr lang="en-US" altLang="en-US" dirty="0" smtClean="0"/>
              <a:t> (SSCI)</a:t>
            </a:r>
          </a:p>
          <a:p>
            <a:pPr lvl="2" eaLnBrk="1" hangingPunct="1"/>
            <a:r>
              <a:rPr lang="en-US" altLang="en-US" dirty="0" smtClean="0">
                <a:solidFill>
                  <a:srgbClr val="3333CC"/>
                </a:solidFill>
              </a:rPr>
              <a:t>197</a:t>
            </a:r>
            <a:r>
              <a:rPr lang="tr-TR" altLang="en-US" dirty="0" smtClean="0">
                <a:solidFill>
                  <a:srgbClr val="3333CC"/>
                </a:solidFill>
              </a:rPr>
              <a:t>8</a:t>
            </a:r>
            <a:r>
              <a:rPr lang="en-US" altLang="en-US" dirty="0" smtClean="0"/>
              <a:t> </a:t>
            </a:r>
            <a:r>
              <a:rPr lang="tr-TR" altLang="en-US" dirty="0" smtClean="0"/>
              <a:t>Beşeri Bilimlerde</a:t>
            </a:r>
            <a:r>
              <a:rPr lang="en-US" altLang="en-US" dirty="0" smtClean="0"/>
              <a:t> (AHCI)</a:t>
            </a:r>
            <a:endParaRPr lang="tr-TR" altLang="en-US" dirty="0" smtClean="0"/>
          </a:p>
          <a:p>
            <a:pPr marL="914400" lvl="2" indent="0" eaLnBrk="1" hangingPunct="1">
              <a:buNone/>
            </a:pPr>
            <a:endParaRPr lang="en-US" altLang="en-US" dirty="0" smtClean="0"/>
          </a:p>
          <a:p>
            <a:pPr lvl="1" eaLnBrk="1" hangingPunct="1"/>
            <a:r>
              <a:rPr lang="tr-TR" altLang="en-US" dirty="0" smtClean="0"/>
              <a:t>Tüm </a:t>
            </a:r>
            <a:r>
              <a:rPr lang="en-US" altLang="en-US" dirty="0" smtClean="0"/>
              <a:t>v</a:t>
            </a:r>
            <a:r>
              <a:rPr lang="tr-TR" altLang="en-US" dirty="0" smtClean="0"/>
              <a:t>eriler aynı sistem </a:t>
            </a:r>
            <a:r>
              <a:rPr lang="en-US" altLang="en-US" dirty="0" smtClean="0"/>
              <a:t>v</a:t>
            </a:r>
            <a:r>
              <a:rPr lang="tr-TR" altLang="en-US" dirty="0" smtClean="0"/>
              <a:t>e teknikle indekslen</a:t>
            </a:r>
            <a:r>
              <a:rPr lang="en-US" altLang="en-US" dirty="0" err="1" smtClean="0"/>
              <a:t>i</a:t>
            </a:r>
            <a:r>
              <a:rPr lang="tr-TR" altLang="en-US" dirty="0" smtClean="0"/>
              <a:t>r, bu sebeple yüksek kalite</a:t>
            </a:r>
            <a:r>
              <a:rPr lang="en-US" altLang="en-US" dirty="0" smtClean="0"/>
              <a:t>l</a:t>
            </a:r>
            <a:r>
              <a:rPr lang="tr-TR" altLang="en-US" dirty="0" smtClean="0"/>
              <a:t>i </a:t>
            </a:r>
            <a:r>
              <a:rPr lang="en-US" altLang="en-US" dirty="0" err="1" smtClean="0"/>
              <a:t>i</a:t>
            </a:r>
            <a:r>
              <a:rPr lang="tr-TR" altLang="en-US" dirty="0" err="1" smtClean="0"/>
              <a:t>çerik</a:t>
            </a:r>
            <a:r>
              <a:rPr lang="tr-TR" altLang="en-US" dirty="0" smtClean="0"/>
              <a:t> ve seçicilik muhafaza edilir.   </a:t>
            </a:r>
          </a:p>
          <a:p>
            <a:pPr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47</a:t>
            </a:fld>
            <a:endParaRPr lang="tr-TR"/>
          </a:p>
        </p:txBody>
      </p:sp>
    </p:spTree>
    <p:extLst>
      <p:ext uri="{BB962C8B-B14F-4D97-AF65-F5344CB8AC3E}">
        <p14:creationId xmlns:p14="http://schemas.microsoft.com/office/powerpoint/2010/main" val="204161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tr-TR" altLang="tr-TR" sz="3600" dirty="0" smtClean="0">
                <a:solidFill>
                  <a:srgbClr val="3333CC"/>
                </a:solidFill>
              </a:rPr>
              <a:t>Web of </a:t>
            </a:r>
            <a:r>
              <a:rPr lang="tr-TR" altLang="tr-TR" sz="3600" dirty="0" err="1" smtClean="0">
                <a:solidFill>
                  <a:srgbClr val="3333CC"/>
                </a:solidFill>
              </a:rPr>
              <a:t>Science</a:t>
            </a:r>
            <a:r>
              <a:rPr lang="tr-TR" altLang="tr-TR" sz="3600" dirty="0" smtClean="0">
                <a:solidFill>
                  <a:srgbClr val="3333CC"/>
                </a:solidFill>
              </a:rPr>
              <a:t> </a:t>
            </a:r>
            <a:r>
              <a:rPr lang="tr-TR" altLang="en-US" sz="3600" b="1" dirty="0" smtClean="0">
                <a:solidFill>
                  <a:srgbClr val="3333CC"/>
                </a:solidFill>
              </a:rPr>
              <a:t>®</a:t>
            </a:r>
            <a:r>
              <a:rPr lang="tr-TR" altLang="en-US" sz="3600" b="1" dirty="0" smtClean="0"/>
              <a:t> </a:t>
            </a:r>
            <a:r>
              <a:rPr lang="tr-TR" altLang="tr-TR" sz="3600" dirty="0" smtClean="0"/>
              <a:t>: Daha ileri özellikler</a:t>
            </a:r>
            <a:r>
              <a:rPr lang="tr-TR" altLang="tr-TR" sz="4000" dirty="0" smtClean="0"/>
              <a:t> </a:t>
            </a:r>
          </a:p>
        </p:txBody>
      </p:sp>
      <p:sp>
        <p:nvSpPr>
          <p:cNvPr id="15363" name="Rectangle 3"/>
          <p:cNvSpPr>
            <a:spLocks noGrp="1" noChangeArrowheads="1"/>
          </p:cNvSpPr>
          <p:nvPr>
            <p:ph type="body" idx="1"/>
          </p:nvPr>
        </p:nvSpPr>
        <p:spPr/>
        <p:txBody>
          <a:bodyPr/>
          <a:lstStyle/>
          <a:p>
            <a:pPr lvl="1" algn="just" eaLnBrk="1" hangingPunct="1">
              <a:buFontTx/>
              <a:buNone/>
            </a:pPr>
            <a:endParaRPr lang="tr-TR" altLang="en-US" dirty="0" smtClean="0"/>
          </a:p>
          <a:p>
            <a:pPr lvl="1" algn="just" eaLnBrk="1" hangingPunct="1"/>
            <a:r>
              <a:rPr lang="tr-TR" altLang="en-US" dirty="0" smtClean="0"/>
              <a:t>Araştırmanın aldığı atıflara (</a:t>
            </a:r>
            <a:r>
              <a:rPr lang="en-US" altLang="en-US" dirty="0" smtClean="0">
                <a:solidFill>
                  <a:srgbClr val="3333CC"/>
                </a:solidFill>
              </a:rPr>
              <a:t>Times Cited</a:t>
            </a:r>
            <a:r>
              <a:rPr lang="tr-TR" altLang="en-US" dirty="0" smtClean="0"/>
              <a:t>) ve </a:t>
            </a:r>
            <a:r>
              <a:rPr lang="tr-TR" altLang="en-US" dirty="0" err="1" smtClean="0"/>
              <a:t>araştırm</a:t>
            </a:r>
            <a:r>
              <a:rPr lang="en-US" altLang="en-US" dirty="0" smtClean="0"/>
              <a:t>a</a:t>
            </a:r>
            <a:r>
              <a:rPr lang="tr-TR" altLang="en-US" dirty="0" smtClean="0"/>
              <a:t>da yapılan atıflara (</a:t>
            </a:r>
            <a:r>
              <a:rPr lang="en-US" altLang="en-US" dirty="0" smtClean="0">
                <a:solidFill>
                  <a:srgbClr val="3333CC"/>
                </a:solidFill>
              </a:rPr>
              <a:t>Cited Reference</a:t>
            </a:r>
            <a:r>
              <a:rPr lang="tr-TR" altLang="en-US" dirty="0" smtClean="0"/>
              <a:t>) </a:t>
            </a:r>
            <a:r>
              <a:rPr lang="en-US" altLang="en-US" dirty="0" smtClean="0"/>
              <a:t>k</a:t>
            </a:r>
            <a:r>
              <a:rPr lang="tr-TR" altLang="en-US" dirty="0" smtClean="0"/>
              <a:t>olayca ulaşılır.</a:t>
            </a:r>
          </a:p>
          <a:p>
            <a:pPr lvl="1" algn="just" eaLnBrk="1" hangingPunct="1"/>
            <a:r>
              <a:rPr lang="tr-TR" altLang="en-US" dirty="0" smtClean="0"/>
              <a:t>Atı</a:t>
            </a:r>
            <a:r>
              <a:rPr lang="en-US" altLang="en-US" dirty="0" smtClean="0"/>
              <a:t>f</a:t>
            </a:r>
            <a:r>
              <a:rPr lang="tr-TR" altLang="en-US" dirty="0" smtClean="0"/>
              <a:t> say</a:t>
            </a:r>
            <a:r>
              <a:rPr lang="en-US" altLang="en-US" dirty="0" err="1" smtClean="0"/>
              <a:t>ı</a:t>
            </a:r>
            <a:r>
              <a:rPr lang="tr-TR" altLang="en-US" dirty="0" err="1" smtClean="0"/>
              <a:t>sını</a:t>
            </a:r>
            <a:r>
              <a:rPr lang="tr-TR" altLang="en-US" dirty="0" smtClean="0"/>
              <a:t> ölç</a:t>
            </a:r>
            <a:r>
              <a:rPr lang="en-US" altLang="en-US" dirty="0" smtClean="0"/>
              <a:t>e</a:t>
            </a:r>
            <a:r>
              <a:rPr lang="tr-TR" altLang="en-US" dirty="0" err="1" smtClean="0"/>
              <a:t>rek</a:t>
            </a:r>
            <a:r>
              <a:rPr lang="tr-TR" altLang="en-US" dirty="0" smtClean="0"/>
              <a:t>, belli bir makalenin et</a:t>
            </a:r>
            <a:r>
              <a:rPr lang="en-US" altLang="en-US" dirty="0" smtClean="0"/>
              <a:t>k</a:t>
            </a:r>
            <a:r>
              <a:rPr lang="tr-TR" altLang="en-US" dirty="0" smtClean="0"/>
              <a:t>isini ölçer.</a:t>
            </a:r>
            <a:endParaRPr lang="en-US" altLang="en-US" dirty="0" smtClean="0"/>
          </a:p>
          <a:p>
            <a:pPr lvl="1" algn="just" eaLnBrk="1" hangingPunct="1"/>
            <a:r>
              <a:rPr lang="tr-TR" altLang="en-US" dirty="0" smtClean="0"/>
              <a:t>Araştırmanın güncelliği takip edilebilir. </a:t>
            </a:r>
          </a:p>
          <a:p>
            <a:pPr algn="just"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48</a:t>
            </a:fld>
            <a:endParaRPr lang="tr-TR"/>
          </a:p>
        </p:txBody>
      </p:sp>
    </p:spTree>
    <p:extLst>
      <p:ext uri="{BB962C8B-B14F-4D97-AF65-F5344CB8AC3E}">
        <p14:creationId xmlns:p14="http://schemas.microsoft.com/office/powerpoint/2010/main" val="2559698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132855"/>
            <a:ext cx="8229600" cy="1728193"/>
          </a:xfrm>
        </p:spPr>
        <p:txBody>
          <a:bodyPr>
            <a:normAutofit/>
          </a:bodyPr>
          <a:lstStyle/>
          <a:p>
            <a:pPr marL="0" indent="0" algn="ctr">
              <a:buNone/>
            </a:pPr>
            <a:r>
              <a:rPr lang="tr-TR" altLang="tr-TR"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j-ea"/>
                <a:cs typeface="+mj-cs"/>
              </a:rPr>
              <a:t>Web of </a:t>
            </a:r>
            <a:r>
              <a:rPr lang="tr-TR" altLang="tr-TR" sz="48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j-ea"/>
                <a:cs typeface="+mj-cs"/>
              </a:rPr>
              <a:t>Science</a:t>
            </a:r>
            <a:r>
              <a:rPr lang="tr-TR" altLang="tr-TR"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j-ea"/>
                <a:cs typeface="+mj-cs"/>
              </a:rPr>
              <a:t> </a:t>
            </a:r>
            <a:r>
              <a:rPr lang="tr-TR" altLang="en-US" sz="4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j-ea"/>
                <a:cs typeface="+mj-cs"/>
              </a:rPr>
              <a:t>®‘ a  Erişim</a:t>
            </a:r>
            <a:endParaRPr lang="tr-TR"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49</a:t>
            </a:fld>
            <a:endParaRPr lang="tr-TR"/>
          </a:p>
        </p:txBody>
      </p:sp>
    </p:spTree>
    <p:extLst>
      <p:ext uri="{BB962C8B-B14F-4D97-AF65-F5344CB8AC3E}">
        <p14:creationId xmlns:p14="http://schemas.microsoft.com/office/powerpoint/2010/main" val="3035473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pPr algn="just"/>
            <a:r>
              <a:rPr lang="tr-TR" b="1" dirty="0" smtClean="0"/>
              <a:t>               Şüphe </a:t>
            </a:r>
            <a:r>
              <a:rPr lang="tr-TR" b="1" dirty="0"/>
              <a:t>nedir?</a:t>
            </a:r>
            <a:endParaRPr lang="tr-TR" dirty="0"/>
          </a:p>
        </p:txBody>
      </p:sp>
      <p:sp>
        <p:nvSpPr>
          <p:cNvPr id="3" name="İçerik Yer Tutucusu 2"/>
          <p:cNvSpPr>
            <a:spLocks noGrp="1"/>
          </p:cNvSpPr>
          <p:nvPr>
            <p:ph idx="1"/>
          </p:nvPr>
        </p:nvSpPr>
        <p:spPr>
          <a:xfrm>
            <a:off x="395536" y="1988840"/>
            <a:ext cx="8229600" cy="4277154"/>
          </a:xfrm>
        </p:spPr>
        <p:txBody>
          <a:bodyPr>
            <a:normAutofit lnSpcReduction="10000"/>
          </a:bodyPr>
          <a:lstStyle/>
          <a:p>
            <a:pPr marL="0" indent="0" algn="just">
              <a:buNone/>
            </a:pPr>
            <a:endParaRPr lang="tr-TR" dirty="0" smtClean="0"/>
          </a:p>
          <a:p>
            <a:pPr marL="0" indent="0" algn="just">
              <a:buNone/>
            </a:pPr>
            <a:r>
              <a:rPr lang="tr-TR" dirty="0" smtClean="0"/>
              <a:t>İnsanın </a:t>
            </a:r>
            <a:r>
              <a:rPr lang="tr-TR" dirty="0"/>
              <a:t>kendi özel kuvvetlerine </a:t>
            </a:r>
            <a:r>
              <a:rPr lang="tr-TR" dirty="0" smtClean="0"/>
              <a:t>itimat etmemesi,</a:t>
            </a:r>
            <a:endParaRPr lang="tr-TR" dirty="0"/>
          </a:p>
          <a:p>
            <a:pPr marL="0" indent="0" algn="just">
              <a:buNone/>
            </a:pPr>
            <a:endParaRPr lang="tr-TR" dirty="0" smtClean="0"/>
          </a:p>
          <a:p>
            <a:pPr marL="0" indent="0" algn="just">
              <a:buNone/>
            </a:pPr>
            <a:r>
              <a:rPr lang="tr-TR" dirty="0" smtClean="0"/>
              <a:t>Önceden </a:t>
            </a:r>
            <a:r>
              <a:rPr lang="tr-TR" dirty="0"/>
              <a:t>kabul etmiş olduğu </a:t>
            </a:r>
            <a:r>
              <a:rPr lang="tr-TR" dirty="0" smtClean="0"/>
              <a:t>bütün hükümlerine </a:t>
            </a:r>
            <a:r>
              <a:rPr lang="tr-TR" dirty="0"/>
              <a:t>karşı şüpheli </a:t>
            </a:r>
            <a:r>
              <a:rPr lang="tr-TR" dirty="0" smtClean="0"/>
              <a:t>bulunması,</a:t>
            </a:r>
            <a:endParaRPr lang="tr-TR" dirty="0"/>
          </a:p>
          <a:p>
            <a:pPr marL="0" indent="0" algn="just">
              <a:buNone/>
            </a:pPr>
            <a:endParaRPr lang="tr-TR" dirty="0" smtClean="0"/>
          </a:p>
          <a:p>
            <a:pPr marL="0" indent="0" algn="just">
              <a:buNone/>
            </a:pPr>
            <a:r>
              <a:rPr lang="tr-TR" dirty="0" smtClean="0"/>
              <a:t>Zekâya </a:t>
            </a:r>
            <a:r>
              <a:rPr lang="tr-TR" dirty="0"/>
              <a:t>bütün özgürlüğünü ve delil </a:t>
            </a:r>
            <a:r>
              <a:rPr lang="tr-TR" dirty="0" smtClean="0"/>
              <a:t>getirme serbestliğini veren, metodik </a:t>
            </a:r>
            <a:r>
              <a:rPr lang="tr-TR" dirty="0"/>
              <a:t>şüphedir.</a:t>
            </a:r>
          </a:p>
        </p:txBody>
      </p:sp>
      <p:pic>
        <p:nvPicPr>
          <p:cNvPr id="9218" name="Picture 2" descr="ÅÃ¼pheci karikatÃ¼rler ile ilgili gÃ¶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b="7220"/>
          <a:stretch/>
        </p:blipFill>
        <p:spPr bwMode="auto">
          <a:xfrm>
            <a:off x="5751921" y="0"/>
            <a:ext cx="3375739" cy="19888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aranoyak karikatÃ¼rler ile ilgili gÃ¶rsel sonuc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551"/>
          <a:stretch/>
        </p:blipFill>
        <p:spPr bwMode="auto">
          <a:xfrm>
            <a:off x="0" y="0"/>
            <a:ext cx="2016658" cy="2132856"/>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5</a:t>
            </a:fld>
            <a:endParaRPr lang="tr-TR"/>
          </a:p>
        </p:txBody>
      </p:sp>
    </p:spTree>
    <p:extLst>
      <p:ext uri="{BB962C8B-B14F-4D97-AF65-F5344CB8AC3E}">
        <p14:creationId xmlns:p14="http://schemas.microsoft.com/office/powerpoint/2010/main" val="3372165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tr-TR" altLang="tr-TR" sz="3200" dirty="0" smtClean="0"/>
              <a:t>Önce bir link bulalım: OMÜ kütüphane sayfası</a:t>
            </a:r>
          </a:p>
        </p:txBody>
      </p:sp>
      <p:sp>
        <p:nvSpPr>
          <p:cNvPr id="16387" name="Text Box 6"/>
          <p:cNvSpPr txBox="1">
            <a:spLocks noChangeArrowheads="1"/>
          </p:cNvSpPr>
          <p:nvPr/>
        </p:nvSpPr>
        <p:spPr bwMode="auto">
          <a:xfrm>
            <a:off x="4644008" y="5910263"/>
            <a:ext cx="356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tr-TR" altLang="tr-TR" sz="1800" b="1" dirty="0">
                <a:solidFill>
                  <a:srgbClr val="FF0000"/>
                </a:solidFill>
              </a:rPr>
              <a:t>Not:  Kurumun aboneliği yoksa</a:t>
            </a:r>
          </a:p>
          <a:p>
            <a:pPr eaLnBrk="1" hangingPunct="1">
              <a:spcBef>
                <a:spcPct val="0"/>
              </a:spcBef>
              <a:buFontTx/>
              <a:buNone/>
            </a:pPr>
            <a:r>
              <a:rPr lang="tr-TR" altLang="tr-TR" sz="1800" b="1" dirty="0">
                <a:solidFill>
                  <a:srgbClr val="FF0000"/>
                </a:solidFill>
              </a:rPr>
              <a:t>Giremezsiniz!</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84" t="9196" r="33334" b="16267"/>
          <a:stretch/>
        </p:blipFill>
        <p:spPr bwMode="auto">
          <a:xfrm>
            <a:off x="1303756" y="1220907"/>
            <a:ext cx="6829332" cy="5330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5004048" y="1988840"/>
            <a:ext cx="108012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ağ Ok 2"/>
          <p:cNvSpPr/>
          <p:nvPr/>
        </p:nvSpPr>
        <p:spPr>
          <a:xfrm rot="10800000">
            <a:off x="6228184" y="2420888"/>
            <a:ext cx="576064"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Slayt Numarası Yer Tutucusu 3"/>
          <p:cNvSpPr>
            <a:spLocks noGrp="1"/>
          </p:cNvSpPr>
          <p:nvPr>
            <p:ph type="sldNum" sz="quarter" idx="12"/>
          </p:nvPr>
        </p:nvSpPr>
        <p:spPr/>
        <p:txBody>
          <a:bodyPr/>
          <a:lstStyle/>
          <a:p>
            <a:fld id="{1076DA70-7368-4227-BD4A-24FC0CBF7FC2}" type="slidenum">
              <a:rPr lang="tr-TR" smtClean="0"/>
              <a:t>50</a:t>
            </a:fld>
            <a:endParaRPr lang="tr-TR"/>
          </a:p>
        </p:txBody>
      </p:sp>
    </p:spTree>
    <p:extLst>
      <p:ext uri="{BB962C8B-B14F-4D97-AF65-F5344CB8AC3E}">
        <p14:creationId xmlns:p14="http://schemas.microsoft.com/office/powerpoint/2010/main" val="22130791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tr-TR" altLang="tr-TR" smtClean="0"/>
              <a:t>İlk açılan sayfa:</a:t>
            </a:r>
          </a:p>
        </p:txBody>
      </p:sp>
      <p:sp>
        <p:nvSpPr>
          <p:cNvPr id="17411" name="Text Box 5"/>
          <p:cNvSpPr txBox="1">
            <a:spLocks noChangeArrowheads="1"/>
          </p:cNvSpPr>
          <p:nvPr/>
        </p:nvSpPr>
        <p:spPr bwMode="auto">
          <a:xfrm>
            <a:off x="899592" y="5949280"/>
            <a:ext cx="5194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tr-TR" altLang="tr-TR" sz="2800" dirty="0" err="1">
                <a:solidFill>
                  <a:srgbClr val="FF0000"/>
                </a:solidFill>
              </a:rPr>
              <a:t>All</a:t>
            </a:r>
            <a:r>
              <a:rPr lang="tr-TR" altLang="tr-TR" sz="2800" dirty="0">
                <a:solidFill>
                  <a:srgbClr val="FF0000"/>
                </a:solidFill>
              </a:rPr>
              <a:t> Database kısmını görelim </a:t>
            </a:r>
            <a:r>
              <a:rPr lang="tr-TR" altLang="tr-TR" sz="2800" dirty="0">
                <a:solidFill>
                  <a:srgbClr val="3333CC"/>
                </a:solidFill>
                <a:sym typeface="Wingdings" pitchFamily="2" charset="2"/>
              </a:rPr>
              <a:t></a:t>
            </a:r>
            <a:endParaRPr lang="tr-TR" altLang="tr-TR" sz="2800" dirty="0">
              <a:solidFill>
                <a:srgbClr val="3333CC"/>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45" t="9157" r="5926" b="32985"/>
          <a:stretch/>
        </p:blipFill>
        <p:spPr bwMode="auto">
          <a:xfrm>
            <a:off x="22132" y="1196751"/>
            <a:ext cx="9121868" cy="368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ağ Ok 1"/>
          <p:cNvSpPr/>
          <p:nvPr/>
        </p:nvSpPr>
        <p:spPr>
          <a:xfrm rot="10800000">
            <a:off x="1115616" y="4704117"/>
            <a:ext cx="648072" cy="1518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ayt Numarası Yer Tutucusu 2"/>
          <p:cNvSpPr>
            <a:spLocks noGrp="1"/>
          </p:cNvSpPr>
          <p:nvPr>
            <p:ph type="sldNum" sz="quarter" idx="12"/>
          </p:nvPr>
        </p:nvSpPr>
        <p:spPr/>
        <p:txBody>
          <a:bodyPr/>
          <a:lstStyle/>
          <a:p>
            <a:fld id="{1076DA70-7368-4227-BD4A-24FC0CBF7FC2}" type="slidenum">
              <a:rPr lang="tr-TR" smtClean="0"/>
              <a:t>51</a:t>
            </a:fld>
            <a:endParaRPr lang="tr-TR"/>
          </a:p>
        </p:txBody>
      </p:sp>
    </p:spTree>
    <p:extLst>
      <p:ext uri="{BB962C8B-B14F-4D97-AF65-F5344CB8AC3E}">
        <p14:creationId xmlns:p14="http://schemas.microsoft.com/office/powerpoint/2010/main" val="3462036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tr-TR" altLang="tr-TR" smtClean="0">
                <a:solidFill>
                  <a:srgbClr val="3333CC"/>
                </a:solidFill>
              </a:rPr>
              <a:t>Tarama limitleri</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14" t="19978" r="24920" b="24644"/>
          <a:stretch/>
        </p:blipFill>
        <p:spPr bwMode="auto">
          <a:xfrm>
            <a:off x="0" y="1124744"/>
            <a:ext cx="9144000" cy="450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52</a:t>
            </a:fld>
            <a:endParaRPr lang="tr-TR"/>
          </a:p>
        </p:txBody>
      </p:sp>
    </p:spTree>
    <p:extLst>
      <p:ext uri="{BB962C8B-B14F-4D97-AF65-F5344CB8AC3E}">
        <p14:creationId xmlns:p14="http://schemas.microsoft.com/office/powerpoint/2010/main" val="2129174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tr-TR" altLang="tr-TR" smtClean="0">
                <a:solidFill>
                  <a:srgbClr val="3333CC"/>
                </a:solidFill>
              </a:rPr>
              <a:t>Tarama seçenekleri</a:t>
            </a:r>
          </a:p>
        </p:txBody>
      </p:sp>
      <p:sp>
        <p:nvSpPr>
          <p:cNvPr id="19459" name="İçerik Yer Tutucusu 1"/>
          <p:cNvSpPr>
            <a:spLocks noGrp="1"/>
          </p:cNvSpPr>
          <p:nvPr>
            <p:ph idx="1"/>
          </p:nvPr>
        </p:nvSpPr>
        <p:spPr/>
        <p:txBody>
          <a:bodyPr/>
          <a:lstStyle/>
          <a:p>
            <a:endParaRPr lang="tr-TR" altLang="tr-TR" smtClean="0"/>
          </a:p>
        </p:txBody>
      </p:sp>
      <p:pic>
        <p:nvPicPr>
          <p:cNvPr id="19460"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3629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53</a:t>
            </a:fld>
            <a:endParaRPr lang="tr-TR"/>
          </a:p>
        </p:txBody>
      </p:sp>
    </p:spTree>
    <p:extLst>
      <p:ext uri="{BB962C8B-B14F-4D97-AF65-F5344CB8AC3E}">
        <p14:creationId xmlns:p14="http://schemas.microsoft.com/office/powerpoint/2010/main" val="21528014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288" y="333375"/>
            <a:ext cx="6913562" cy="574675"/>
          </a:xfrm>
        </p:spPr>
        <p:txBody>
          <a:bodyPr>
            <a:normAutofit fontScale="90000"/>
          </a:bodyPr>
          <a:lstStyle/>
          <a:p>
            <a:r>
              <a:rPr lang="tr-TR" altLang="tr-TR" sz="4000" smtClean="0"/>
              <a:t>Neleri tarayabiliriz?</a:t>
            </a:r>
          </a:p>
        </p:txBody>
      </p:sp>
      <p:pic>
        <p:nvPicPr>
          <p:cNvPr id="20483"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908050"/>
            <a:ext cx="683895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54</a:t>
            </a:fld>
            <a:endParaRPr lang="tr-TR"/>
          </a:p>
        </p:txBody>
      </p:sp>
    </p:spTree>
    <p:extLst>
      <p:ext uri="{BB962C8B-B14F-4D97-AF65-F5344CB8AC3E}">
        <p14:creationId xmlns:p14="http://schemas.microsoft.com/office/powerpoint/2010/main" val="33410106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s3.amazonaws.com/user-media.venngage.com/329808-36cf0f9d8109f71aae703cf99ae68c1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3717032"/>
            <a:ext cx="4394473" cy="163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76" t="19166" r="33809" b="70088"/>
          <a:stretch/>
        </p:blipFill>
        <p:spPr bwMode="auto">
          <a:xfrm>
            <a:off x="-1476672" y="1069323"/>
            <a:ext cx="1106175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55</a:t>
            </a:fld>
            <a:endParaRPr lang="tr-TR"/>
          </a:p>
        </p:txBody>
      </p:sp>
    </p:spTree>
    <p:extLst>
      <p:ext uri="{BB962C8B-B14F-4D97-AF65-F5344CB8AC3E}">
        <p14:creationId xmlns:p14="http://schemas.microsoft.com/office/powerpoint/2010/main" val="32453606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286" b="17161"/>
          <a:stretch/>
        </p:blipFill>
        <p:spPr bwMode="auto">
          <a:xfrm>
            <a:off x="-29728" y="116631"/>
            <a:ext cx="9173727" cy="536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56</a:t>
            </a:fld>
            <a:endParaRPr lang="tr-TR"/>
          </a:p>
        </p:txBody>
      </p:sp>
    </p:spTree>
    <p:extLst>
      <p:ext uri="{BB962C8B-B14F-4D97-AF65-F5344CB8AC3E}">
        <p14:creationId xmlns:p14="http://schemas.microsoft.com/office/powerpoint/2010/main" val="3377693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86" t="18801" r="27238" b="19061"/>
          <a:stretch/>
        </p:blipFill>
        <p:spPr bwMode="auto">
          <a:xfrm>
            <a:off x="1115616" y="690825"/>
            <a:ext cx="6696744" cy="551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57</a:t>
            </a:fld>
            <a:endParaRPr lang="tr-TR"/>
          </a:p>
        </p:txBody>
      </p:sp>
    </p:spTree>
    <p:extLst>
      <p:ext uri="{BB962C8B-B14F-4D97-AF65-F5344CB8AC3E}">
        <p14:creationId xmlns:p14="http://schemas.microsoft.com/office/powerpoint/2010/main" val="6603894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earchgate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56792"/>
            <a:ext cx="7745867"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475656" y="4581128"/>
            <a:ext cx="6192688" cy="523220"/>
          </a:xfrm>
          <a:prstGeom prst="rect">
            <a:avLst/>
          </a:prstGeom>
        </p:spPr>
        <p:txBody>
          <a:bodyPr wrap="square">
            <a:spAutoFit/>
          </a:bodyPr>
          <a:lstStyle/>
          <a:p>
            <a:r>
              <a:rPr lang="tr-TR" sz="2800" b="1" i="1" dirty="0">
                <a:solidFill>
                  <a:srgbClr val="FF0000"/>
                </a:solidFill>
                <a:latin typeface="Adobe Caslon Pro" pitchFamily="18" charset="-94"/>
              </a:rPr>
              <a:t>Araştırıcıların en yakın ve güncel </a:t>
            </a:r>
            <a:r>
              <a:rPr lang="tr-TR" sz="2800" b="1" i="1" dirty="0" smtClean="0">
                <a:solidFill>
                  <a:srgbClr val="FF0000"/>
                </a:solidFill>
                <a:latin typeface="Adobe Caslon Pro" pitchFamily="18" charset="-94"/>
              </a:rPr>
              <a:t>aracı…</a:t>
            </a:r>
            <a:endParaRPr lang="tr-TR" sz="2800" b="1" i="1" dirty="0">
              <a:solidFill>
                <a:srgbClr val="FF0000"/>
              </a:solidFill>
              <a:latin typeface="Adobe Caslon Pro" pitchFamily="18" charset="-94"/>
            </a:endParaRPr>
          </a:p>
        </p:txBody>
      </p:sp>
      <p:sp>
        <p:nvSpPr>
          <p:cNvPr id="2" name="Slayt Numarası Yer Tutucusu 1"/>
          <p:cNvSpPr>
            <a:spLocks noGrp="1"/>
          </p:cNvSpPr>
          <p:nvPr>
            <p:ph type="sldNum" sz="quarter" idx="12"/>
          </p:nvPr>
        </p:nvSpPr>
        <p:spPr/>
        <p:txBody>
          <a:bodyPr/>
          <a:lstStyle/>
          <a:p>
            <a:fld id="{1076DA70-7368-4227-BD4A-24FC0CBF7FC2}" type="slidenum">
              <a:rPr lang="tr-TR" smtClean="0"/>
              <a:t>58</a:t>
            </a:fld>
            <a:endParaRPr lang="tr-TR"/>
          </a:p>
        </p:txBody>
      </p:sp>
    </p:spTree>
    <p:extLst>
      <p:ext uri="{BB962C8B-B14F-4D97-AF65-F5344CB8AC3E}">
        <p14:creationId xmlns:p14="http://schemas.microsoft.com/office/powerpoint/2010/main" val="23042131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02"/>
          <a:stretch/>
        </p:blipFill>
        <p:spPr bwMode="auto">
          <a:xfrm>
            <a:off x="0" y="1220745"/>
            <a:ext cx="9144000" cy="489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Düz Bağlayıcı 4"/>
          <p:cNvCxnSpPr/>
          <p:nvPr/>
        </p:nvCxnSpPr>
        <p:spPr>
          <a:xfrm>
            <a:off x="3419872" y="6021288"/>
            <a:ext cx="2160240" cy="0"/>
          </a:xfrm>
          <a:prstGeom prst="line">
            <a:avLst/>
          </a:prstGeom>
          <a:ln w="53975" cmpd="tri">
            <a:solidFill>
              <a:srgbClr val="FF0000"/>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layt Numarası Yer Tutucusu 1"/>
          <p:cNvSpPr>
            <a:spLocks noGrp="1"/>
          </p:cNvSpPr>
          <p:nvPr>
            <p:ph type="sldNum" sz="quarter" idx="12"/>
          </p:nvPr>
        </p:nvSpPr>
        <p:spPr/>
        <p:txBody>
          <a:bodyPr/>
          <a:lstStyle/>
          <a:p>
            <a:fld id="{1076DA70-7368-4227-BD4A-24FC0CBF7FC2}" type="slidenum">
              <a:rPr lang="tr-TR" smtClean="0"/>
              <a:t>59</a:t>
            </a:fld>
            <a:endParaRPr lang="tr-TR"/>
          </a:p>
        </p:txBody>
      </p:sp>
    </p:spTree>
    <p:extLst>
      <p:ext uri="{BB962C8B-B14F-4D97-AF65-F5344CB8AC3E}">
        <p14:creationId xmlns:p14="http://schemas.microsoft.com/office/powerpoint/2010/main" val="2078393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29600" cy="1143000"/>
          </a:xfrm>
        </p:spPr>
        <p:txBody>
          <a:bodyPr/>
          <a:lstStyle/>
          <a:p>
            <a:r>
              <a:rPr lang="tr-TR" b="1" dirty="0"/>
              <a:t>Metodik şüphenin farkı</a:t>
            </a:r>
            <a:endParaRPr lang="tr-TR" dirty="0"/>
          </a:p>
        </p:txBody>
      </p:sp>
      <p:sp>
        <p:nvSpPr>
          <p:cNvPr id="3" name="İçerik Yer Tutucusu 2"/>
          <p:cNvSpPr>
            <a:spLocks noGrp="1"/>
          </p:cNvSpPr>
          <p:nvPr>
            <p:ph idx="1"/>
          </p:nvPr>
        </p:nvSpPr>
        <p:spPr>
          <a:xfrm>
            <a:off x="179511" y="1791971"/>
            <a:ext cx="8424937" cy="4353347"/>
          </a:xfrm>
        </p:spPr>
        <p:txBody>
          <a:bodyPr>
            <a:normAutofit/>
          </a:bodyPr>
          <a:lstStyle/>
          <a:p>
            <a:pPr marL="0" indent="0" algn="just">
              <a:buNone/>
            </a:pPr>
            <a:r>
              <a:rPr lang="tr-TR" dirty="0" smtClean="0"/>
              <a:t>Doğruluğu tahakkuk </a:t>
            </a:r>
            <a:r>
              <a:rPr lang="tr-TR" dirty="0"/>
              <a:t>edince terk etmek şartıyla kabul </a:t>
            </a:r>
            <a:r>
              <a:rPr lang="tr-TR" dirty="0" smtClean="0"/>
              <a:t>etme, düzeltme, değiştirme..</a:t>
            </a:r>
          </a:p>
          <a:p>
            <a:pPr marL="0" indent="0" algn="just">
              <a:buNone/>
            </a:pPr>
            <a:endParaRPr lang="tr-TR" sz="1200" dirty="0"/>
          </a:p>
          <a:p>
            <a:pPr marL="0" indent="0" algn="just">
              <a:buNone/>
            </a:pPr>
            <a:r>
              <a:rPr lang="tr-TR" dirty="0" err="1" smtClean="0"/>
              <a:t>Realitiye</a:t>
            </a:r>
            <a:r>
              <a:rPr lang="tr-TR" dirty="0" smtClean="0"/>
              <a:t> uyma bütün teorilerimiz </a:t>
            </a:r>
            <a:r>
              <a:rPr lang="tr-TR" dirty="0"/>
              <a:t>kısmî </a:t>
            </a:r>
            <a:r>
              <a:rPr lang="tr-TR" dirty="0" smtClean="0"/>
              <a:t>ve geçici..</a:t>
            </a:r>
            <a:endParaRPr lang="tr-TR" dirty="0"/>
          </a:p>
        </p:txBody>
      </p:sp>
      <p:pic>
        <p:nvPicPr>
          <p:cNvPr id="10246" name="Picture 6" descr="bilimsel ÅÃ¼phe karikatÃ¼rleri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847774"/>
            <a:ext cx="3168352" cy="2960430"/>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6</a:t>
            </a:fld>
            <a:endParaRPr lang="tr-TR"/>
          </a:p>
        </p:txBody>
      </p:sp>
    </p:spTree>
    <p:extLst>
      <p:ext uri="{BB962C8B-B14F-4D97-AF65-F5344CB8AC3E}">
        <p14:creationId xmlns:p14="http://schemas.microsoft.com/office/powerpoint/2010/main" val="10507895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228"/>
          <a:stretch/>
        </p:blipFill>
        <p:spPr bwMode="auto">
          <a:xfrm>
            <a:off x="33831" y="620689"/>
            <a:ext cx="9110170" cy="490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60</a:t>
            </a:fld>
            <a:endParaRPr lang="tr-TR"/>
          </a:p>
        </p:txBody>
      </p:sp>
    </p:spTree>
    <p:extLst>
      <p:ext uri="{BB962C8B-B14F-4D97-AF65-F5344CB8AC3E}">
        <p14:creationId xmlns:p14="http://schemas.microsoft.com/office/powerpoint/2010/main" val="33616064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0375" y="620688"/>
            <a:ext cx="8229600" cy="3672408"/>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Elektronik Veri Tabanları ve Arama Motorlarında Literatür Taramada İşimizi Kolaylaştıracak </a:t>
            </a:r>
            <a:b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Birkaç </a:t>
            </a:r>
            <a:r>
              <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a:t>
            </a:r>
            <a: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ol ve Yöntem</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AutoShape 2" descr="KolaycÄ±lÄ±k ve Ä°ÅgÃ¼zarlÄ±k karikatÃ¼rleri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4" descr="KolaycÄ±lÄ±k ve Ä°ÅgÃ¼zarlÄ±k karikatÃ¼rleri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7" name="Picture 7" descr="C:\Users\User\Desktop\Resi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9890" y="4149080"/>
            <a:ext cx="2616246" cy="2670681"/>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61</a:t>
            </a:fld>
            <a:endParaRPr lang="tr-TR"/>
          </a:p>
        </p:txBody>
      </p:sp>
    </p:spTree>
    <p:extLst>
      <p:ext uri="{BB962C8B-B14F-4D97-AF65-F5344CB8AC3E}">
        <p14:creationId xmlns:p14="http://schemas.microsoft.com/office/powerpoint/2010/main" val="1540448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7544" y="476672"/>
            <a:ext cx="8229600" cy="1143000"/>
          </a:xfrm>
        </p:spPr>
        <p:txBody>
          <a:bodyPr>
            <a:normAutofit/>
          </a:bodyPr>
          <a:lstStyle/>
          <a:p>
            <a:pPr eaLnBrk="1" hangingPunct="1"/>
            <a:r>
              <a:rPr lang="tr-TR" altLang="tr-TR" sz="4000" b="1" dirty="0" smtClean="0">
                <a:solidFill>
                  <a:srgbClr val="3333CC"/>
                </a:solidFill>
              </a:rPr>
              <a:t>Kurallar ve Tarama İpuçları</a:t>
            </a:r>
            <a:endParaRPr lang="tr-TR" altLang="tr-TR" sz="4000" dirty="0" smtClean="0">
              <a:solidFill>
                <a:srgbClr val="3333CC"/>
              </a:solidFill>
            </a:endParaRPr>
          </a:p>
        </p:txBody>
      </p:sp>
      <p:sp>
        <p:nvSpPr>
          <p:cNvPr id="21507" name="Rectangle 3"/>
          <p:cNvSpPr>
            <a:spLocks noGrp="1" noChangeArrowheads="1"/>
          </p:cNvSpPr>
          <p:nvPr>
            <p:ph type="body" idx="1"/>
          </p:nvPr>
        </p:nvSpPr>
        <p:spPr>
          <a:xfrm>
            <a:off x="899592" y="1600200"/>
            <a:ext cx="7787208" cy="4525963"/>
          </a:xfrm>
        </p:spPr>
        <p:txBody>
          <a:bodyPr/>
          <a:lstStyle/>
          <a:p>
            <a:pPr eaLnBrk="1" hangingPunct="1"/>
            <a:endParaRPr lang="tr-TR" altLang="tr-TR" b="1" dirty="0" smtClean="0">
              <a:solidFill>
                <a:srgbClr val="FF3300"/>
              </a:solidFill>
            </a:endParaRPr>
          </a:p>
          <a:p>
            <a:pPr eaLnBrk="1" hangingPunct="1">
              <a:buFontTx/>
              <a:buNone/>
            </a:pPr>
            <a:r>
              <a:rPr lang="tr-TR" altLang="tr-TR" dirty="0" smtClean="0"/>
              <a:t>	Türkçe’ ye özgü karakterler </a:t>
            </a:r>
          </a:p>
          <a:p>
            <a:pPr eaLnBrk="1" hangingPunct="1">
              <a:buFontTx/>
              <a:buNone/>
            </a:pPr>
            <a:r>
              <a:rPr lang="tr-TR" altLang="tr-TR" dirty="0" smtClean="0"/>
              <a:t>	(</a:t>
            </a:r>
            <a:r>
              <a:rPr lang="tr-TR" altLang="tr-TR" dirty="0" smtClean="0">
                <a:solidFill>
                  <a:srgbClr val="0000FF"/>
                </a:solidFill>
              </a:rPr>
              <a:t>ğ, ş, ç, ı, İ, ö, ü</a:t>
            </a:r>
            <a:r>
              <a:rPr lang="tr-TR" altLang="tr-TR" dirty="0" smtClean="0"/>
              <a:t>) yerine, </a:t>
            </a:r>
          </a:p>
          <a:p>
            <a:pPr eaLnBrk="1" hangingPunct="1">
              <a:buFontTx/>
              <a:buNone/>
            </a:pPr>
            <a:r>
              <a:rPr lang="tr-TR" altLang="tr-TR" dirty="0" smtClean="0"/>
              <a:t>	bunlara en yakın harf karakterleri </a:t>
            </a:r>
          </a:p>
          <a:p>
            <a:pPr eaLnBrk="1" hangingPunct="1">
              <a:buFontTx/>
              <a:buNone/>
            </a:pPr>
            <a:r>
              <a:rPr lang="tr-TR" altLang="tr-TR" dirty="0" smtClean="0"/>
              <a:t>	(</a:t>
            </a:r>
            <a:r>
              <a:rPr lang="tr-TR" altLang="tr-TR" dirty="0" smtClean="0">
                <a:solidFill>
                  <a:srgbClr val="0000FF"/>
                </a:solidFill>
              </a:rPr>
              <a:t>g, s, c, i, I, o, u</a:t>
            </a:r>
            <a:r>
              <a:rPr lang="tr-TR" altLang="tr-TR" dirty="0" smtClean="0"/>
              <a:t>)  kullanılmalıdır.</a:t>
            </a:r>
          </a:p>
          <a:p>
            <a:pPr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62</a:t>
            </a:fld>
            <a:endParaRPr lang="tr-TR"/>
          </a:p>
        </p:txBody>
      </p:sp>
    </p:spTree>
    <p:extLst>
      <p:ext uri="{BB962C8B-B14F-4D97-AF65-F5344CB8AC3E}">
        <p14:creationId xmlns:p14="http://schemas.microsoft.com/office/powerpoint/2010/main" val="23409517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7544" y="476672"/>
            <a:ext cx="8229600" cy="1143000"/>
          </a:xfrm>
        </p:spPr>
        <p:txBody>
          <a:bodyPr>
            <a:normAutofit/>
          </a:bodyPr>
          <a:lstStyle/>
          <a:p>
            <a:pPr eaLnBrk="1" hangingPunct="1"/>
            <a:r>
              <a:rPr lang="tr-TR" altLang="tr-TR" sz="3200" b="1" dirty="0" smtClean="0">
                <a:solidFill>
                  <a:srgbClr val="3333CC"/>
                </a:solidFill>
              </a:rPr>
              <a:t>Taramada büyük-küçük harf duyarlılığı yoktur.</a:t>
            </a:r>
            <a:r>
              <a:rPr lang="tr-TR" altLang="tr-TR" sz="4000" dirty="0" smtClean="0">
                <a:solidFill>
                  <a:srgbClr val="FF3300"/>
                </a:solidFill>
              </a:rPr>
              <a:t> </a:t>
            </a:r>
          </a:p>
        </p:txBody>
      </p:sp>
      <p:sp>
        <p:nvSpPr>
          <p:cNvPr id="22531" name="Rectangle 3"/>
          <p:cNvSpPr>
            <a:spLocks noGrp="1" noChangeArrowheads="1"/>
          </p:cNvSpPr>
          <p:nvPr>
            <p:ph type="body" idx="1"/>
          </p:nvPr>
        </p:nvSpPr>
        <p:spPr/>
        <p:txBody>
          <a:bodyPr/>
          <a:lstStyle/>
          <a:p>
            <a:pPr eaLnBrk="1" hangingPunct="1">
              <a:buFontTx/>
              <a:buNone/>
            </a:pPr>
            <a:endParaRPr lang="tr-TR" altLang="tr-TR" dirty="0" smtClean="0">
              <a:solidFill>
                <a:srgbClr val="FF3300"/>
              </a:solidFill>
            </a:endParaRPr>
          </a:p>
          <a:p>
            <a:pPr eaLnBrk="1" hangingPunct="1">
              <a:buFontTx/>
              <a:buNone/>
            </a:pPr>
            <a:r>
              <a:rPr lang="tr-TR" altLang="tr-TR" dirty="0" smtClean="0"/>
              <a:t>	Yani </a:t>
            </a:r>
            <a:r>
              <a:rPr lang="tr-TR" altLang="tr-TR" dirty="0" smtClean="0">
                <a:solidFill>
                  <a:srgbClr val="0000FF"/>
                </a:solidFill>
              </a:rPr>
              <a:t>DNA </a:t>
            </a:r>
            <a:r>
              <a:rPr lang="tr-TR" altLang="tr-TR" dirty="0" smtClean="0"/>
              <a:t>kelimesi,</a:t>
            </a:r>
            <a:r>
              <a:rPr lang="tr-TR" altLang="tr-TR" dirty="0" smtClean="0">
                <a:solidFill>
                  <a:srgbClr val="0000FF"/>
                </a:solidFill>
              </a:rPr>
              <a:t> </a:t>
            </a:r>
          </a:p>
          <a:p>
            <a:pPr algn="just" eaLnBrk="1" hangingPunct="1">
              <a:buFontTx/>
              <a:buNone/>
            </a:pPr>
            <a:r>
              <a:rPr lang="tr-TR" altLang="tr-TR" b="1" dirty="0" smtClean="0">
                <a:solidFill>
                  <a:srgbClr val="0000FF"/>
                </a:solidFill>
              </a:rPr>
              <a:t>	</a:t>
            </a:r>
          </a:p>
          <a:p>
            <a:pPr algn="just" eaLnBrk="1" hangingPunct="1">
              <a:buFontTx/>
              <a:buNone/>
            </a:pPr>
            <a:r>
              <a:rPr lang="tr-TR" altLang="tr-TR" b="1" dirty="0">
                <a:solidFill>
                  <a:srgbClr val="0000FF"/>
                </a:solidFill>
              </a:rPr>
              <a:t>	</a:t>
            </a:r>
            <a:r>
              <a:rPr lang="tr-TR" altLang="tr-TR" b="1" dirty="0" smtClean="0">
                <a:solidFill>
                  <a:srgbClr val="3333CC"/>
                </a:solidFill>
              </a:rPr>
              <a:t>DNA,</a:t>
            </a:r>
            <a:r>
              <a:rPr lang="tr-TR" altLang="tr-TR" dirty="0" smtClean="0">
                <a:solidFill>
                  <a:srgbClr val="3333CC"/>
                </a:solidFill>
              </a:rPr>
              <a:t> </a:t>
            </a:r>
            <a:r>
              <a:rPr lang="tr-TR" altLang="tr-TR" b="1" dirty="0" err="1" smtClean="0">
                <a:solidFill>
                  <a:srgbClr val="3333CC"/>
                </a:solidFill>
              </a:rPr>
              <a:t>dna</a:t>
            </a:r>
            <a:r>
              <a:rPr lang="tr-TR" altLang="tr-TR" dirty="0" smtClean="0">
                <a:solidFill>
                  <a:srgbClr val="3333CC"/>
                </a:solidFill>
              </a:rPr>
              <a:t>, </a:t>
            </a:r>
            <a:r>
              <a:rPr lang="tr-TR" altLang="tr-TR" b="1" dirty="0" err="1" smtClean="0">
                <a:solidFill>
                  <a:srgbClr val="3333CC"/>
                </a:solidFill>
              </a:rPr>
              <a:t>Dna</a:t>
            </a:r>
            <a:r>
              <a:rPr lang="tr-TR" altLang="tr-TR" dirty="0" smtClean="0">
                <a:solidFill>
                  <a:srgbClr val="3333CC"/>
                </a:solidFill>
              </a:rPr>
              <a:t>, </a:t>
            </a:r>
            <a:r>
              <a:rPr lang="tr-TR" altLang="tr-TR" b="1" dirty="0" err="1" smtClean="0">
                <a:solidFill>
                  <a:srgbClr val="3333CC"/>
                </a:solidFill>
              </a:rPr>
              <a:t>dNa</a:t>
            </a:r>
            <a:r>
              <a:rPr lang="tr-TR" altLang="tr-TR" dirty="0" smtClean="0"/>
              <a:t> şeklinde de yazılarak tarama yapılabilir.</a:t>
            </a:r>
          </a:p>
        </p:txBody>
      </p:sp>
      <p:sp>
        <p:nvSpPr>
          <p:cNvPr id="2" name="Slayt Numarası Yer Tutucusu 1"/>
          <p:cNvSpPr>
            <a:spLocks noGrp="1"/>
          </p:cNvSpPr>
          <p:nvPr>
            <p:ph type="sldNum" sz="quarter" idx="12"/>
          </p:nvPr>
        </p:nvSpPr>
        <p:spPr/>
        <p:txBody>
          <a:bodyPr/>
          <a:lstStyle/>
          <a:p>
            <a:fld id="{1076DA70-7368-4227-BD4A-24FC0CBF7FC2}" type="slidenum">
              <a:rPr lang="tr-TR" smtClean="0"/>
              <a:t>63</a:t>
            </a:fld>
            <a:endParaRPr lang="tr-TR"/>
          </a:p>
        </p:txBody>
      </p:sp>
    </p:spTree>
    <p:extLst>
      <p:ext uri="{BB962C8B-B14F-4D97-AF65-F5344CB8AC3E}">
        <p14:creationId xmlns:p14="http://schemas.microsoft.com/office/powerpoint/2010/main" val="38861966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tr-TR" altLang="tr-TR" sz="2800" smtClean="0">
                <a:solidFill>
                  <a:srgbClr val="FF3300"/>
                </a:solidFill>
              </a:rPr>
              <a:t/>
            </a:r>
            <a:br>
              <a:rPr lang="tr-TR" altLang="tr-TR" sz="2800" smtClean="0">
                <a:solidFill>
                  <a:srgbClr val="FF3300"/>
                </a:solidFill>
              </a:rPr>
            </a:br>
            <a:endParaRPr lang="tr-TR" altLang="tr-TR" sz="2800" smtClean="0">
              <a:solidFill>
                <a:srgbClr val="3333CC"/>
              </a:solidFill>
            </a:endParaRPr>
          </a:p>
        </p:txBody>
      </p:sp>
      <p:sp>
        <p:nvSpPr>
          <p:cNvPr id="23555" name="Rectangle 3"/>
          <p:cNvSpPr>
            <a:spLocks noGrp="1" noChangeArrowheads="1"/>
          </p:cNvSpPr>
          <p:nvPr>
            <p:ph type="body" idx="1"/>
          </p:nvPr>
        </p:nvSpPr>
        <p:spPr>
          <a:xfrm>
            <a:off x="395536" y="692696"/>
            <a:ext cx="8229600" cy="4784725"/>
          </a:xfrm>
        </p:spPr>
        <p:txBody>
          <a:bodyPr/>
          <a:lstStyle/>
          <a:p>
            <a:pPr marL="0" algn="just" eaLnBrk="1" hangingPunct="1">
              <a:buFontTx/>
              <a:buNone/>
            </a:pPr>
            <a:r>
              <a:rPr lang="tr-TR" altLang="tr-TR" sz="2800" b="1" dirty="0" smtClean="0">
                <a:solidFill>
                  <a:srgbClr val="3333CC"/>
                </a:solidFill>
              </a:rPr>
              <a:t>Kelime ve kelime gruplarının çeşitli varyasyonlarını kullanmak için </a:t>
            </a:r>
            <a:r>
              <a:rPr lang="tr-TR" altLang="tr-TR" sz="2800" b="1" dirty="0" err="1" smtClean="0">
                <a:solidFill>
                  <a:srgbClr val="3333CC"/>
                </a:solidFill>
              </a:rPr>
              <a:t>wildcards</a:t>
            </a:r>
            <a:r>
              <a:rPr lang="tr-TR" altLang="tr-TR" sz="2800" b="1" dirty="0" smtClean="0">
                <a:solidFill>
                  <a:srgbClr val="3333CC"/>
                </a:solidFill>
              </a:rPr>
              <a:t> (belirsiz karakter, belirsiz harf) fonksiyonu kullanılabilir.</a:t>
            </a:r>
          </a:p>
          <a:p>
            <a:pPr eaLnBrk="1" hangingPunct="1">
              <a:buFontTx/>
              <a:buNone/>
            </a:pPr>
            <a:endParaRPr lang="tr-TR" altLang="tr-TR" sz="2400" dirty="0" smtClean="0">
              <a:solidFill>
                <a:srgbClr val="FF3300"/>
              </a:solidFill>
            </a:endParaRPr>
          </a:p>
          <a:p>
            <a:pPr eaLnBrk="1" hangingPunct="1">
              <a:buFontTx/>
              <a:buNone/>
            </a:pPr>
            <a:r>
              <a:rPr lang="tr-TR" altLang="tr-TR" sz="2800" dirty="0" smtClean="0">
                <a:solidFill>
                  <a:srgbClr val="0000FF"/>
                </a:solidFill>
              </a:rPr>
              <a:t>	</a:t>
            </a:r>
            <a:r>
              <a:rPr lang="tr-TR" altLang="tr-TR" sz="2800" dirty="0" err="1" smtClean="0"/>
              <a:t>WOS’ta</a:t>
            </a:r>
            <a:r>
              <a:rPr lang="tr-TR" altLang="tr-TR" sz="2800" dirty="0" smtClean="0"/>
              <a:t> kullanılan </a:t>
            </a:r>
            <a:r>
              <a:rPr lang="tr-TR" altLang="tr-TR" sz="2800" b="1" dirty="0" err="1" smtClean="0">
                <a:solidFill>
                  <a:srgbClr val="3333CC"/>
                </a:solidFill>
              </a:rPr>
              <a:t>wildcard</a:t>
            </a:r>
            <a:r>
              <a:rPr lang="tr-TR" altLang="tr-TR" sz="2800" dirty="0" smtClean="0"/>
              <a:t> karakterleri şunlardır.</a:t>
            </a:r>
          </a:p>
          <a:p>
            <a:pPr eaLnBrk="1" hangingPunct="1"/>
            <a:endParaRPr lang="tr-TR" altLang="tr-TR" sz="2800" dirty="0" smtClean="0"/>
          </a:p>
          <a:p>
            <a:pPr eaLnBrk="1" hangingPunct="1"/>
            <a:r>
              <a:rPr lang="tr-TR" altLang="tr-TR" sz="2800" b="1" dirty="0" smtClean="0"/>
              <a:t>Asteriks (</a:t>
            </a:r>
            <a:r>
              <a:rPr lang="tr-TR" altLang="tr-TR" b="1" dirty="0" smtClean="0">
                <a:solidFill>
                  <a:srgbClr val="FF0000"/>
                </a:solidFill>
              </a:rPr>
              <a:t>*</a:t>
            </a:r>
            <a:r>
              <a:rPr lang="tr-TR" altLang="tr-TR" sz="2800" b="1" dirty="0" smtClean="0"/>
              <a:t>) Karakteri</a:t>
            </a:r>
          </a:p>
          <a:p>
            <a:pPr eaLnBrk="1" hangingPunct="1"/>
            <a:r>
              <a:rPr lang="tr-TR" altLang="tr-TR" sz="2800" b="1" dirty="0" smtClean="0"/>
              <a:t>Soru işareti (</a:t>
            </a:r>
            <a:r>
              <a:rPr lang="tr-TR" altLang="tr-TR" b="1" dirty="0" smtClean="0">
                <a:solidFill>
                  <a:srgbClr val="FF0000"/>
                </a:solidFill>
              </a:rPr>
              <a:t>?</a:t>
            </a:r>
            <a:r>
              <a:rPr lang="tr-TR" altLang="tr-TR" sz="2800" b="1" dirty="0" smtClean="0"/>
              <a:t>) Karakteri</a:t>
            </a:r>
          </a:p>
          <a:p>
            <a:pPr eaLnBrk="1" hangingPunct="1"/>
            <a:r>
              <a:rPr lang="tr-TR" altLang="tr-TR" sz="2800" b="1" dirty="0" smtClean="0"/>
              <a:t>Dolar (</a:t>
            </a:r>
            <a:r>
              <a:rPr lang="tr-TR" altLang="tr-TR" b="1" dirty="0" smtClean="0">
                <a:solidFill>
                  <a:srgbClr val="FF0000"/>
                </a:solidFill>
              </a:rPr>
              <a:t>$</a:t>
            </a:r>
            <a:r>
              <a:rPr lang="tr-TR" altLang="tr-TR" sz="2800" b="1" dirty="0" smtClean="0"/>
              <a:t>) Karakteri</a:t>
            </a:r>
            <a:endParaRPr lang="tr-TR" altLang="tr-TR" sz="2800" dirty="0" smtClean="0"/>
          </a:p>
          <a:p>
            <a:pPr eaLnBrk="1" hangingPunct="1"/>
            <a:endParaRPr lang="tr-TR" altLang="tr-TR" sz="28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64</a:t>
            </a:fld>
            <a:endParaRPr lang="tr-TR"/>
          </a:p>
        </p:txBody>
      </p:sp>
    </p:spTree>
    <p:extLst>
      <p:ext uri="{BB962C8B-B14F-4D97-AF65-F5344CB8AC3E}">
        <p14:creationId xmlns:p14="http://schemas.microsoft.com/office/powerpoint/2010/main" val="5759716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7544" y="476672"/>
            <a:ext cx="8229600" cy="1368152"/>
          </a:xfrm>
        </p:spPr>
        <p:txBody>
          <a:bodyPr>
            <a:normAutofit fontScale="90000"/>
          </a:bodyPr>
          <a:lstStyle/>
          <a:p>
            <a:pPr eaLnBrk="1" hangingPunct="1"/>
            <a:r>
              <a:rPr lang="tr-TR" altLang="tr-TR" sz="3600" b="1" dirty="0" smtClean="0">
                <a:solidFill>
                  <a:srgbClr val="0000FF"/>
                </a:solidFill>
              </a:rPr>
              <a:t>Asteriks (*) Karakteri:</a:t>
            </a:r>
            <a:r>
              <a:rPr lang="tr-TR" altLang="tr-TR" sz="3600" dirty="0" smtClean="0"/>
              <a:t> </a:t>
            </a:r>
            <a:br>
              <a:rPr lang="tr-TR" altLang="tr-TR" sz="3600" dirty="0" smtClean="0"/>
            </a:br>
            <a:r>
              <a:rPr lang="tr-TR" altLang="tr-TR" sz="3100" b="1" dirty="0" smtClean="0">
                <a:solidFill>
                  <a:srgbClr val="FF3300"/>
                </a:solidFill>
                <a:latin typeface="Adobe Caslon Pro" pitchFamily="18" charset="-94"/>
              </a:rPr>
              <a:t>Sıfırdan başlamak üzere bir ya da birden fazla karakteri temsil eder.</a:t>
            </a:r>
          </a:p>
        </p:txBody>
      </p:sp>
      <p:sp>
        <p:nvSpPr>
          <p:cNvPr id="24579" name="Rectangle 3"/>
          <p:cNvSpPr>
            <a:spLocks noGrp="1" noChangeArrowheads="1"/>
          </p:cNvSpPr>
          <p:nvPr>
            <p:ph type="body" idx="1"/>
          </p:nvPr>
        </p:nvSpPr>
        <p:spPr/>
        <p:txBody>
          <a:bodyPr/>
          <a:lstStyle/>
          <a:p>
            <a:pPr marL="0" algn="just" eaLnBrk="1" hangingPunct="1">
              <a:spcBef>
                <a:spcPct val="0"/>
              </a:spcBef>
              <a:buFontTx/>
              <a:buNone/>
            </a:pPr>
            <a:endParaRPr lang="tr-TR" altLang="tr-TR" dirty="0" smtClean="0">
              <a:solidFill>
                <a:srgbClr val="FF3300"/>
              </a:solidFill>
            </a:endParaRPr>
          </a:p>
          <a:p>
            <a:pPr marL="0" algn="just" eaLnBrk="1" hangingPunct="1">
              <a:buFontTx/>
              <a:buNone/>
            </a:pPr>
            <a:r>
              <a:rPr lang="tr-TR" altLang="tr-TR" dirty="0" smtClean="0"/>
              <a:t>Örneğin, </a:t>
            </a:r>
            <a:r>
              <a:rPr lang="tr-TR" altLang="tr-TR" b="1" dirty="0" err="1" smtClean="0"/>
              <a:t>enzym</a:t>
            </a:r>
            <a:r>
              <a:rPr lang="tr-TR" altLang="tr-TR" b="1" dirty="0" smtClean="0"/>
              <a:t>*: </a:t>
            </a:r>
            <a:r>
              <a:rPr lang="tr-TR" altLang="tr-TR" dirty="0" err="1" smtClean="0"/>
              <a:t>enzym</a:t>
            </a:r>
            <a:r>
              <a:rPr lang="tr-TR" altLang="tr-TR" dirty="0" smtClean="0"/>
              <a:t>, </a:t>
            </a:r>
            <a:r>
              <a:rPr lang="tr-TR" altLang="tr-TR" dirty="0" err="1" smtClean="0"/>
              <a:t>enzyme</a:t>
            </a:r>
            <a:r>
              <a:rPr lang="tr-TR" altLang="tr-TR" dirty="0" smtClean="0"/>
              <a:t>, </a:t>
            </a:r>
            <a:r>
              <a:rPr lang="tr-TR" altLang="tr-TR" dirty="0" err="1" smtClean="0"/>
              <a:t>enzymes</a:t>
            </a:r>
            <a:r>
              <a:rPr lang="tr-TR" altLang="tr-TR" dirty="0" smtClean="0"/>
              <a:t>, </a:t>
            </a:r>
            <a:r>
              <a:rPr lang="tr-TR" altLang="tr-TR" dirty="0" err="1" smtClean="0"/>
              <a:t>enzymatic</a:t>
            </a:r>
            <a:r>
              <a:rPr lang="tr-TR" altLang="tr-TR" dirty="0" smtClean="0"/>
              <a:t>, </a:t>
            </a:r>
            <a:r>
              <a:rPr lang="tr-TR" altLang="tr-TR" dirty="0" err="1" smtClean="0"/>
              <a:t>enzymology</a:t>
            </a:r>
            <a:r>
              <a:rPr lang="tr-TR" altLang="tr-TR" dirty="0" smtClean="0"/>
              <a:t> </a:t>
            </a:r>
            <a:r>
              <a:rPr lang="tr-TR" altLang="tr-TR" dirty="0" err="1" smtClean="0"/>
              <a:t>vb</a:t>
            </a:r>
            <a:r>
              <a:rPr lang="tr-TR" altLang="tr-TR" dirty="0" smtClean="0"/>
              <a:t> kelimeleri de kapsar.</a:t>
            </a:r>
          </a:p>
          <a:p>
            <a:pPr marL="0" eaLnBrk="1" hangingPunct="1"/>
            <a:endParaRPr lang="tr-TR" altLang="tr-TR" b="1" dirty="0" smtClean="0"/>
          </a:p>
          <a:p>
            <a:pPr marL="0" eaLnBrk="1" hangingPunct="1">
              <a:buFontTx/>
              <a:buNone/>
            </a:pPr>
            <a:r>
              <a:rPr lang="tr-TR" altLang="tr-TR" b="1" dirty="0" err="1" smtClean="0"/>
              <a:t>Sul</a:t>
            </a:r>
            <a:r>
              <a:rPr lang="tr-TR" altLang="tr-TR" b="1" dirty="0" smtClean="0">
                <a:solidFill>
                  <a:srgbClr val="FF0000"/>
                </a:solidFill>
              </a:rPr>
              <a:t>*</a:t>
            </a:r>
            <a:r>
              <a:rPr lang="tr-TR" altLang="tr-TR" b="1" dirty="0" smtClean="0"/>
              <a:t>ur;</a:t>
            </a:r>
            <a:r>
              <a:rPr lang="tr-TR" altLang="tr-TR" dirty="0" smtClean="0"/>
              <a:t> </a:t>
            </a:r>
            <a:r>
              <a:rPr lang="tr-TR" altLang="tr-TR" dirty="0" err="1" smtClean="0"/>
              <a:t>sul</a:t>
            </a:r>
            <a:r>
              <a:rPr lang="tr-TR" altLang="tr-TR" dirty="0" err="1" smtClean="0">
                <a:solidFill>
                  <a:srgbClr val="FF0000"/>
                </a:solidFill>
              </a:rPr>
              <a:t>f</a:t>
            </a:r>
            <a:r>
              <a:rPr lang="tr-TR" altLang="tr-TR" dirty="0" err="1" smtClean="0"/>
              <a:t>ur</a:t>
            </a:r>
            <a:r>
              <a:rPr lang="tr-TR" altLang="tr-TR" dirty="0" smtClean="0"/>
              <a:t> ve </a:t>
            </a:r>
            <a:r>
              <a:rPr lang="tr-TR" altLang="tr-TR" dirty="0" err="1" smtClean="0"/>
              <a:t>sul</a:t>
            </a:r>
            <a:r>
              <a:rPr lang="tr-TR" altLang="tr-TR" dirty="0" err="1" smtClean="0">
                <a:solidFill>
                  <a:srgbClr val="FF0000"/>
                </a:solidFill>
              </a:rPr>
              <a:t>ph</a:t>
            </a:r>
            <a:r>
              <a:rPr lang="tr-TR" altLang="tr-TR" dirty="0" err="1" smtClean="0"/>
              <a:t>ur</a:t>
            </a:r>
            <a:r>
              <a:rPr lang="tr-TR" altLang="tr-TR" dirty="0" smtClean="0"/>
              <a:t> </a:t>
            </a:r>
            <a:r>
              <a:rPr lang="tr-TR" altLang="tr-TR" dirty="0" err="1" smtClean="0"/>
              <a:t>vb</a:t>
            </a:r>
            <a:r>
              <a:rPr lang="tr-TR" altLang="tr-TR" dirty="0" smtClean="0"/>
              <a:t> kelimeleri de kapsar.</a:t>
            </a:r>
          </a:p>
          <a:p>
            <a:pPr marL="0"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65</a:t>
            </a:fld>
            <a:endParaRPr lang="tr-TR"/>
          </a:p>
        </p:txBody>
      </p:sp>
    </p:spTree>
    <p:extLst>
      <p:ext uri="{BB962C8B-B14F-4D97-AF65-F5344CB8AC3E}">
        <p14:creationId xmlns:p14="http://schemas.microsoft.com/office/powerpoint/2010/main" val="24994270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536" y="692696"/>
            <a:ext cx="8229600" cy="1143000"/>
          </a:xfrm>
        </p:spPr>
        <p:txBody>
          <a:bodyPr>
            <a:normAutofit fontScale="90000"/>
          </a:bodyPr>
          <a:lstStyle/>
          <a:p>
            <a:pPr eaLnBrk="1" hangingPunct="1"/>
            <a:r>
              <a:rPr lang="tr-TR" altLang="tr-TR" sz="3200" b="1" dirty="0" smtClean="0">
                <a:solidFill>
                  <a:srgbClr val="0000FF"/>
                </a:solidFill>
              </a:rPr>
              <a:t>Soru İşareti Karakteri (?):</a:t>
            </a:r>
            <a:r>
              <a:rPr lang="tr-TR" altLang="tr-TR" sz="3200" b="1" dirty="0" smtClean="0"/>
              <a:t> </a:t>
            </a:r>
            <a:br>
              <a:rPr lang="tr-TR" altLang="tr-TR" sz="3200" b="1" dirty="0" smtClean="0"/>
            </a:br>
            <a:r>
              <a:rPr lang="tr-TR" altLang="tr-TR" sz="3200" b="1" dirty="0" smtClean="0">
                <a:solidFill>
                  <a:srgbClr val="FF3300"/>
                </a:solidFill>
                <a:latin typeface="Adobe Caslon Pro" pitchFamily="18" charset="-94"/>
              </a:rPr>
              <a:t>Tek bir harf karakterini temsil eder. </a:t>
            </a:r>
            <a:r>
              <a:rPr lang="tr-TR" altLang="tr-TR" sz="3200" b="1" dirty="0" smtClean="0">
                <a:solidFill>
                  <a:srgbClr val="3333CC"/>
                </a:solidFill>
                <a:latin typeface="Adobe Caslon Pro" pitchFamily="18" charset="-94"/>
              </a:rPr>
              <a:t>??</a:t>
            </a:r>
            <a:r>
              <a:rPr lang="tr-TR" altLang="tr-TR" sz="3200" b="1" dirty="0" smtClean="0">
                <a:solidFill>
                  <a:srgbClr val="FF3300"/>
                </a:solidFill>
                <a:latin typeface="Adobe Caslon Pro" pitchFamily="18" charset="-94"/>
              </a:rPr>
              <a:t> iki karakter, vb.</a:t>
            </a:r>
          </a:p>
        </p:txBody>
      </p:sp>
      <p:sp>
        <p:nvSpPr>
          <p:cNvPr id="25603" name="Rectangle 3"/>
          <p:cNvSpPr>
            <a:spLocks noGrp="1" noChangeArrowheads="1"/>
          </p:cNvSpPr>
          <p:nvPr>
            <p:ph type="body" idx="1"/>
          </p:nvPr>
        </p:nvSpPr>
        <p:spPr/>
        <p:txBody>
          <a:bodyPr/>
          <a:lstStyle/>
          <a:p>
            <a:pPr algn="just" eaLnBrk="1" hangingPunct="1">
              <a:spcBef>
                <a:spcPct val="0"/>
              </a:spcBef>
              <a:buFontTx/>
              <a:buNone/>
            </a:pPr>
            <a:endParaRPr lang="tr-TR" altLang="tr-TR" dirty="0" smtClean="0">
              <a:solidFill>
                <a:srgbClr val="FF3300"/>
              </a:solidFill>
            </a:endParaRPr>
          </a:p>
          <a:p>
            <a:pPr eaLnBrk="1" hangingPunct="1">
              <a:buFontTx/>
              <a:buNone/>
            </a:pPr>
            <a:r>
              <a:rPr lang="tr-TR" altLang="tr-TR" dirty="0" smtClean="0">
                <a:solidFill>
                  <a:srgbClr val="0000FF"/>
                </a:solidFill>
              </a:rPr>
              <a:t>	</a:t>
            </a:r>
            <a:r>
              <a:rPr lang="tr-TR" altLang="tr-TR" dirty="0" smtClean="0"/>
              <a:t>Örneğin,</a:t>
            </a:r>
            <a:r>
              <a:rPr lang="tr-TR" altLang="tr-TR" b="1" dirty="0" smtClean="0"/>
              <a:t> </a:t>
            </a:r>
            <a:r>
              <a:rPr lang="tr-TR" altLang="tr-TR" b="1" dirty="0" err="1" smtClean="0"/>
              <a:t>volcan</a:t>
            </a:r>
            <a:r>
              <a:rPr lang="tr-TR" altLang="tr-TR" b="1" dirty="0" smtClean="0">
                <a:solidFill>
                  <a:srgbClr val="FF0000"/>
                </a:solidFill>
              </a:rPr>
              <a:t>?</a:t>
            </a:r>
            <a:r>
              <a:rPr lang="tr-TR" altLang="tr-TR" b="1" dirty="0" smtClean="0"/>
              <a:t> </a:t>
            </a:r>
          </a:p>
          <a:p>
            <a:pPr eaLnBrk="1" hangingPunct="1">
              <a:buFontTx/>
              <a:buNone/>
            </a:pPr>
            <a:r>
              <a:rPr lang="tr-TR" altLang="tr-TR" dirty="0" err="1" smtClean="0"/>
              <a:t>Volcan</a:t>
            </a:r>
            <a:r>
              <a:rPr lang="tr-TR" altLang="tr-TR" dirty="0" err="1" smtClean="0">
                <a:solidFill>
                  <a:srgbClr val="FF0000"/>
                </a:solidFill>
              </a:rPr>
              <a:t>y</a:t>
            </a:r>
            <a:r>
              <a:rPr lang="tr-TR" altLang="tr-TR" dirty="0" smtClean="0"/>
              <a:t>, </a:t>
            </a:r>
            <a:r>
              <a:rPr lang="tr-TR" altLang="tr-TR" dirty="0" err="1" smtClean="0"/>
              <a:t>volcan</a:t>
            </a:r>
            <a:r>
              <a:rPr lang="tr-TR" altLang="tr-TR" dirty="0" err="1" smtClean="0">
                <a:solidFill>
                  <a:srgbClr val="FF0000"/>
                </a:solidFill>
              </a:rPr>
              <a:t>e</a:t>
            </a:r>
            <a:r>
              <a:rPr lang="tr-TR" altLang="tr-TR" dirty="0" smtClean="0"/>
              <a:t>, </a:t>
            </a:r>
            <a:r>
              <a:rPr lang="tr-TR" altLang="tr-TR" dirty="0" err="1" smtClean="0"/>
              <a:t>volcan</a:t>
            </a:r>
            <a:r>
              <a:rPr lang="tr-TR" altLang="tr-TR" dirty="0" err="1" smtClean="0">
                <a:solidFill>
                  <a:srgbClr val="FF0000"/>
                </a:solidFill>
              </a:rPr>
              <a:t>o</a:t>
            </a:r>
            <a:r>
              <a:rPr lang="tr-TR" altLang="tr-TR" b="1" dirty="0" smtClean="0"/>
              <a:t> </a:t>
            </a:r>
            <a:r>
              <a:rPr lang="tr-TR" altLang="tr-TR" dirty="0" err="1" smtClean="0"/>
              <a:t>vb</a:t>
            </a:r>
            <a:r>
              <a:rPr lang="tr-TR" altLang="tr-TR" dirty="0" smtClean="0"/>
              <a:t> kelimeleri kapsar.</a:t>
            </a:r>
          </a:p>
          <a:p>
            <a:pPr eaLnBrk="1" hangingPunct="1">
              <a:buFontTx/>
              <a:buNone/>
            </a:pPr>
            <a:endParaRPr lang="tr-TR" altLang="tr-TR" b="1" dirty="0" smtClean="0"/>
          </a:p>
          <a:p>
            <a:pPr eaLnBrk="1" hangingPunct="1">
              <a:buFontTx/>
              <a:buNone/>
            </a:pPr>
            <a:r>
              <a:rPr lang="tr-TR" altLang="tr-TR" b="1" dirty="0" smtClean="0"/>
              <a:t>	</a:t>
            </a:r>
            <a:r>
              <a:rPr lang="tr-TR" altLang="tr-TR" b="1" dirty="0" err="1" smtClean="0"/>
              <a:t>wom</a:t>
            </a:r>
            <a:r>
              <a:rPr lang="tr-TR" altLang="tr-TR" b="1" dirty="0" err="1" smtClean="0">
                <a:solidFill>
                  <a:srgbClr val="FF0000"/>
                </a:solidFill>
              </a:rPr>
              <a:t>?</a:t>
            </a:r>
            <a:r>
              <a:rPr lang="tr-TR" altLang="tr-TR" b="1" dirty="0" err="1" smtClean="0"/>
              <a:t>n</a:t>
            </a:r>
            <a:r>
              <a:rPr lang="tr-TR" altLang="tr-TR" b="1" dirty="0" smtClean="0"/>
              <a:t>: </a:t>
            </a:r>
            <a:r>
              <a:rPr lang="tr-TR" altLang="tr-TR" dirty="0" err="1" smtClean="0"/>
              <a:t>wom</a:t>
            </a:r>
            <a:r>
              <a:rPr lang="tr-TR" altLang="tr-TR" dirty="0" err="1" smtClean="0">
                <a:solidFill>
                  <a:srgbClr val="FF0000"/>
                </a:solidFill>
              </a:rPr>
              <a:t>a</a:t>
            </a:r>
            <a:r>
              <a:rPr lang="tr-TR" altLang="tr-TR" dirty="0" err="1" smtClean="0"/>
              <a:t>n</a:t>
            </a:r>
            <a:r>
              <a:rPr lang="tr-TR" altLang="tr-TR" i="1" dirty="0" smtClean="0"/>
              <a:t>, </a:t>
            </a:r>
            <a:r>
              <a:rPr lang="tr-TR" altLang="tr-TR" dirty="0" err="1" smtClean="0"/>
              <a:t>wom</a:t>
            </a:r>
            <a:r>
              <a:rPr lang="tr-TR" altLang="tr-TR" dirty="0" err="1" smtClean="0">
                <a:solidFill>
                  <a:srgbClr val="FF0000"/>
                </a:solidFill>
              </a:rPr>
              <a:t>e</a:t>
            </a:r>
            <a:r>
              <a:rPr lang="tr-TR" altLang="tr-TR" dirty="0" err="1" smtClean="0"/>
              <a:t>n</a:t>
            </a:r>
            <a:r>
              <a:rPr lang="tr-TR" altLang="tr-TR" dirty="0" smtClean="0"/>
              <a:t>, </a:t>
            </a:r>
            <a:r>
              <a:rPr lang="tr-TR" altLang="tr-TR" dirty="0" err="1" smtClean="0"/>
              <a:t>wom</a:t>
            </a:r>
            <a:r>
              <a:rPr lang="tr-TR" altLang="tr-TR" dirty="0" err="1" smtClean="0">
                <a:solidFill>
                  <a:srgbClr val="FF0000"/>
                </a:solidFill>
              </a:rPr>
              <a:t>y</a:t>
            </a:r>
            <a:r>
              <a:rPr lang="tr-TR" altLang="tr-TR" dirty="0" err="1" smtClean="0"/>
              <a:t>n</a:t>
            </a:r>
            <a:r>
              <a:rPr lang="tr-TR" altLang="tr-TR" dirty="0" smtClean="0"/>
              <a:t> </a:t>
            </a:r>
            <a:r>
              <a:rPr lang="tr-TR" altLang="tr-TR" dirty="0" err="1" smtClean="0"/>
              <a:t>v.b</a:t>
            </a:r>
            <a:r>
              <a:rPr lang="tr-TR" altLang="tr-TR" dirty="0" smtClean="0"/>
              <a:t>. kelimeleri kapsar.</a:t>
            </a:r>
          </a:p>
          <a:p>
            <a:pPr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66</a:t>
            </a:fld>
            <a:endParaRPr lang="tr-TR"/>
          </a:p>
        </p:txBody>
      </p:sp>
    </p:spTree>
    <p:extLst>
      <p:ext uri="{BB962C8B-B14F-4D97-AF65-F5344CB8AC3E}">
        <p14:creationId xmlns:p14="http://schemas.microsoft.com/office/powerpoint/2010/main" val="1467609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476250"/>
            <a:ext cx="8229600" cy="5649913"/>
          </a:xfrm>
        </p:spPr>
        <p:txBody>
          <a:bodyPr>
            <a:normAutofit lnSpcReduction="10000"/>
          </a:bodyPr>
          <a:lstStyle/>
          <a:p>
            <a:pPr algn="just" eaLnBrk="1" hangingPunct="1">
              <a:spcBef>
                <a:spcPct val="0"/>
              </a:spcBef>
              <a:buFontTx/>
              <a:buNone/>
            </a:pPr>
            <a:r>
              <a:rPr lang="tr-TR" altLang="tr-TR" b="1" dirty="0" smtClean="0">
                <a:solidFill>
                  <a:srgbClr val="0000FF"/>
                </a:solidFill>
              </a:rPr>
              <a:t>Dolar karakteri ($):</a:t>
            </a:r>
            <a:r>
              <a:rPr lang="tr-TR" altLang="tr-TR" dirty="0" smtClean="0"/>
              <a:t> </a:t>
            </a:r>
            <a:r>
              <a:rPr lang="tr-TR" altLang="tr-TR" b="1" dirty="0" smtClean="0">
                <a:solidFill>
                  <a:srgbClr val="FF3300"/>
                </a:solidFill>
                <a:latin typeface="Adobe Devanagari" pitchFamily="18" charset="0"/>
                <a:cs typeface="Adobe Devanagari" pitchFamily="18" charset="0"/>
              </a:rPr>
              <a:t>Sıfır karakteri veya tek bir harf karakterini temsil eder.</a:t>
            </a:r>
          </a:p>
          <a:p>
            <a:pPr eaLnBrk="1" hangingPunct="1"/>
            <a:endParaRPr lang="tr-TR" altLang="tr-TR" dirty="0" smtClean="0">
              <a:solidFill>
                <a:srgbClr val="FF3300"/>
              </a:solidFill>
            </a:endParaRPr>
          </a:p>
          <a:p>
            <a:pPr eaLnBrk="1" hangingPunct="1">
              <a:buFontTx/>
              <a:buNone/>
            </a:pPr>
            <a:r>
              <a:rPr lang="tr-TR" altLang="tr-TR" dirty="0" smtClean="0">
                <a:solidFill>
                  <a:srgbClr val="0000FF"/>
                </a:solidFill>
              </a:rPr>
              <a:t>	</a:t>
            </a:r>
            <a:r>
              <a:rPr lang="tr-TR" altLang="tr-TR" dirty="0" smtClean="0"/>
              <a:t>Örneğin, </a:t>
            </a:r>
            <a:r>
              <a:rPr lang="tr-TR" altLang="tr-TR" b="1" dirty="0" err="1" smtClean="0"/>
              <a:t>vapo</a:t>
            </a:r>
            <a:r>
              <a:rPr lang="tr-TR" altLang="tr-TR" b="1" dirty="0" err="1" smtClean="0">
                <a:solidFill>
                  <a:srgbClr val="FF0000"/>
                </a:solidFill>
              </a:rPr>
              <a:t>$</a:t>
            </a:r>
            <a:r>
              <a:rPr lang="tr-TR" altLang="tr-TR" b="1" dirty="0" err="1" smtClean="0"/>
              <a:t>r</a:t>
            </a:r>
            <a:r>
              <a:rPr lang="tr-TR" altLang="tr-TR" dirty="0" smtClean="0"/>
              <a:t>:  </a:t>
            </a:r>
            <a:r>
              <a:rPr lang="tr-TR" altLang="tr-TR" dirty="0" err="1" smtClean="0"/>
              <a:t>vap</a:t>
            </a:r>
            <a:r>
              <a:rPr lang="tr-TR" altLang="tr-TR" dirty="0" err="1" smtClean="0">
                <a:solidFill>
                  <a:srgbClr val="FF0000"/>
                </a:solidFill>
              </a:rPr>
              <a:t>o</a:t>
            </a:r>
            <a:r>
              <a:rPr lang="tr-TR" altLang="tr-TR" dirty="0" err="1" smtClean="0"/>
              <a:t>r</a:t>
            </a:r>
            <a:r>
              <a:rPr lang="tr-TR" altLang="tr-TR" dirty="0" smtClean="0"/>
              <a:t> ve </a:t>
            </a:r>
            <a:r>
              <a:rPr lang="tr-TR" altLang="tr-TR" dirty="0" err="1" smtClean="0"/>
              <a:t>vap</a:t>
            </a:r>
            <a:r>
              <a:rPr lang="tr-TR" altLang="tr-TR" dirty="0" err="1" smtClean="0">
                <a:solidFill>
                  <a:srgbClr val="FF0000"/>
                </a:solidFill>
              </a:rPr>
              <a:t>ou</a:t>
            </a:r>
            <a:r>
              <a:rPr lang="tr-TR" altLang="tr-TR" dirty="0" err="1" smtClean="0"/>
              <a:t>r</a:t>
            </a:r>
            <a:r>
              <a:rPr lang="tr-TR" altLang="tr-TR" dirty="0" smtClean="0"/>
              <a:t> kelimelerini kapsar. </a:t>
            </a:r>
            <a:endParaRPr lang="tr-TR" altLang="tr-TR" b="1" dirty="0" smtClean="0"/>
          </a:p>
          <a:p>
            <a:pPr eaLnBrk="1" hangingPunct="1">
              <a:buFontTx/>
              <a:buNone/>
            </a:pPr>
            <a:r>
              <a:rPr lang="tr-TR" altLang="tr-TR" b="1" dirty="0" smtClean="0"/>
              <a:t>	</a:t>
            </a:r>
            <a:r>
              <a:rPr lang="tr-TR" altLang="tr-TR" b="1" dirty="0" err="1" smtClean="0"/>
              <a:t>colo</a:t>
            </a:r>
            <a:r>
              <a:rPr lang="tr-TR" altLang="tr-TR" b="1" dirty="0" err="1" smtClean="0">
                <a:solidFill>
                  <a:srgbClr val="FF0000"/>
                </a:solidFill>
              </a:rPr>
              <a:t>$</a:t>
            </a:r>
            <a:r>
              <a:rPr lang="tr-TR" altLang="tr-TR" b="1" dirty="0" err="1" smtClean="0"/>
              <a:t>r</a:t>
            </a:r>
            <a:r>
              <a:rPr lang="tr-TR" altLang="tr-TR" dirty="0" smtClean="0"/>
              <a:t>:   </a:t>
            </a:r>
            <a:r>
              <a:rPr lang="tr-TR" altLang="tr-TR" dirty="0" err="1" smtClean="0"/>
              <a:t>col</a:t>
            </a:r>
            <a:r>
              <a:rPr lang="tr-TR" altLang="tr-TR" dirty="0" err="1" smtClean="0">
                <a:solidFill>
                  <a:srgbClr val="FF0000"/>
                </a:solidFill>
              </a:rPr>
              <a:t>o</a:t>
            </a:r>
            <a:r>
              <a:rPr lang="tr-TR" altLang="tr-TR" dirty="0" err="1" smtClean="0"/>
              <a:t>r</a:t>
            </a:r>
            <a:r>
              <a:rPr lang="tr-TR" altLang="tr-TR" dirty="0" smtClean="0"/>
              <a:t> ve </a:t>
            </a:r>
            <a:r>
              <a:rPr lang="tr-TR" altLang="tr-TR" dirty="0" err="1" smtClean="0"/>
              <a:t>col</a:t>
            </a:r>
            <a:r>
              <a:rPr lang="tr-TR" altLang="tr-TR" dirty="0" err="1" smtClean="0">
                <a:solidFill>
                  <a:srgbClr val="FF0000"/>
                </a:solidFill>
              </a:rPr>
              <a:t>ou</a:t>
            </a:r>
            <a:r>
              <a:rPr lang="tr-TR" altLang="tr-TR" dirty="0" err="1" smtClean="0"/>
              <a:t>r</a:t>
            </a:r>
            <a:r>
              <a:rPr lang="tr-TR" altLang="tr-TR" dirty="0" smtClean="0"/>
              <a:t> kelimelerini kapsar.</a:t>
            </a:r>
          </a:p>
          <a:p>
            <a:pPr eaLnBrk="1" hangingPunct="1">
              <a:buFontTx/>
              <a:buNone/>
            </a:pPr>
            <a:endParaRPr lang="tr-TR" altLang="tr-TR" dirty="0" smtClean="0"/>
          </a:p>
          <a:p>
            <a:pPr eaLnBrk="1" hangingPunct="1">
              <a:buFontTx/>
              <a:buNone/>
            </a:pPr>
            <a:r>
              <a:rPr lang="tr-TR" altLang="tr-TR" sz="2400" b="1" u="sng" dirty="0" smtClean="0">
                <a:solidFill>
                  <a:srgbClr val="FF0000"/>
                </a:solidFill>
              </a:rPr>
              <a:t>Örnek</a:t>
            </a:r>
          </a:p>
          <a:p>
            <a:pPr eaLnBrk="1" hangingPunct="1">
              <a:buFontTx/>
              <a:buNone/>
            </a:pPr>
            <a:r>
              <a:rPr lang="tr-TR" altLang="tr-TR" sz="2400" dirty="0" err="1" smtClean="0"/>
              <a:t>Title</a:t>
            </a:r>
            <a:r>
              <a:rPr lang="tr-TR" altLang="tr-TR" sz="2400" dirty="0" smtClean="0"/>
              <a:t>=(</a:t>
            </a:r>
            <a:r>
              <a:rPr lang="tr-TR" altLang="tr-TR" sz="2400" dirty="0" err="1" smtClean="0"/>
              <a:t>color</a:t>
            </a:r>
            <a:r>
              <a:rPr lang="tr-TR" altLang="tr-TR" sz="2400" dirty="0" smtClean="0"/>
              <a:t>)</a:t>
            </a:r>
            <a:r>
              <a:rPr lang="tr-TR" altLang="tr-TR" sz="2400" dirty="0" err="1" smtClean="0"/>
              <a:t>Timespan</a:t>
            </a:r>
            <a:r>
              <a:rPr lang="tr-TR" altLang="tr-TR" sz="2400" dirty="0" smtClean="0"/>
              <a:t>=</a:t>
            </a:r>
            <a:r>
              <a:rPr lang="tr-TR" altLang="tr-TR" sz="2400" dirty="0" err="1" smtClean="0"/>
              <a:t>All</a:t>
            </a:r>
            <a:r>
              <a:rPr lang="tr-TR" altLang="tr-TR" sz="2400" dirty="0" smtClean="0"/>
              <a:t> </a:t>
            </a:r>
            <a:r>
              <a:rPr lang="tr-TR" altLang="tr-TR" sz="2400" dirty="0" err="1" smtClean="0"/>
              <a:t>Years</a:t>
            </a:r>
            <a:r>
              <a:rPr lang="tr-TR" altLang="tr-TR" sz="2400" dirty="0" smtClean="0"/>
              <a:t>. </a:t>
            </a:r>
            <a:r>
              <a:rPr lang="tr-TR" altLang="tr-TR" sz="2400" b="1" dirty="0" err="1" smtClean="0"/>
              <a:t>Results</a:t>
            </a:r>
            <a:r>
              <a:rPr lang="tr-TR" altLang="tr-TR" sz="2400" b="1" dirty="0" smtClean="0"/>
              <a:t>:  </a:t>
            </a:r>
            <a:r>
              <a:rPr lang="tr-TR" altLang="tr-TR" sz="2400" dirty="0" smtClean="0"/>
              <a:t>47,147</a:t>
            </a:r>
          </a:p>
          <a:p>
            <a:pPr eaLnBrk="1" hangingPunct="1">
              <a:buFontTx/>
              <a:buNone/>
            </a:pPr>
            <a:r>
              <a:rPr lang="tr-TR" altLang="tr-TR" sz="2400" dirty="0" err="1" smtClean="0"/>
              <a:t>Title</a:t>
            </a:r>
            <a:r>
              <a:rPr lang="tr-TR" altLang="tr-TR" sz="2400" dirty="0" smtClean="0"/>
              <a:t>=(</a:t>
            </a:r>
            <a:r>
              <a:rPr lang="tr-TR" altLang="tr-TR" sz="2400" dirty="0" err="1" smtClean="0"/>
              <a:t>colour</a:t>
            </a:r>
            <a:r>
              <a:rPr lang="tr-TR" altLang="tr-TR" sz="2400" dirty="0" smtClean="0"/>
              <a:t>)</a:t>
            </a:r>
            <a:r>
              <a:rPr lang="tr-TR" altLang="tr-TR" sz="2400" dirty="0" err="1" smtClean="0"/>
              <a:t>Timespan</a:t>
            </a:r>
            <a:r>
              <a:rPr lang="tr-TR" altLang="tr-TR" sz="2400" dirty="0" smtClean="0"/>
              <a:t>=</a:t>
            </a:r>
            <a:r>
              <a:rPr lang="tr-TR" altLang="tr-TR" sz="2400" dirty="0" err="1" smtClean="0"/>
              <a:t>All</a:t>
            </a:r>
            <a:r>
              <a:rPr lang="tr-TR" altLang="tr-TR" sz="2400" dirty="0" smtClean="0"/>
              <a:t> </a:t>
            </a:r>
            <a:r>
              <a:rPr lang="tr-TR" altLang="tr-TR" sz="2400" dirty="0" err="1" smtClean="0"/>
              <a:t>Years</a:t>
            </a:r>
            <a:r>
              <a:rPr lang="tr-TR" altLang="tr-TR" sz="2400" dirty="0" smtClean="0"/>
              <a:t>. </a:t>
            </a:r>
            <a:r>
              <a:rPr lang="tr-TR" altLang="tr-TR" sz="2400" b="1" dirty="0" err="1" smtClean="0"/>
              <a:t>Results</a:t>
            </a:r>
            <a:r>
              <a:rPr lang="tr-TR" altLang="tr-TR" sz="2400" b="1" dirty="0" smtClean="0"/>
              <a:t>:</a:t>
            </a:r>
            <a:r>
              <a:rPr lang="tr-TR" altLang="tr-TR" sz="2400" dirty="0" smtClean="0"/>
              <a:t>  9,618</a:t>
            </a:r>
          </a:p>
          <a:p>
            <a:pPr eaLnBrk="1" hangingPunct="1">
              <a:buFontTx/>
              <a:buNone/>
            </a:pPr>
            <a:r>
              <a:rPr lang="tr-TR" altLang="tr-TR" sz="2400" dirty="0" err="1" smtClean="0"/>
              <a:t>Title</a:t>
            </a:r>
            <a:r>
              <a:rPr lang="tr-TR" altLang="tr-TR" sz="2400" dirty="0" smtClean="0"/>
              <a:t>=(</a:t>
            </a:r>
            <a:r>
              <a:rPr lang="tr-TR" altLang="tr-TR" sz="2400" dirty="0" err="1" smtClean="0"/>
              <a:t>colo$r</a:t>
            </a:r>
            <a:r>
              <a:rPr lang="tr-TR" altLang="tr-TR" sz="2400" dirty="0" smtClean="0"/>
              <a:t>)</a:t>
            </a:r>
            <a:r>
              <a:rPr lang="tr-TR" altLang="tr-TR" sz="2400" dirty="0" err="1" smtClean="0"/>
              <a:t>Timespan</a:t>
            </a:r>
            <a:r>
              <a:rPr lang="tr-TR" altLang="tr-TR" sz="2400" dirty="0" smtClean="0"/>
              <a:t>=</a:t>
            </a:r>
            <a:r>
              <a:rPr lang="tr-TR" altLang="tr-TR" sz="2400" dirty="0" err="1" smtClean="0"/>
              <a:t>All</a:t>
            </a:r>
            <a:r>
              <a:rPr lang="tr-TR" altLang="tr-TR" sz="2400" dirty="0" smtClean="0"/>
              <a:t> </a:t>
            </a:r>
            <a:r>
              <a:rPr lang="tr-TR" altLang="tr-TR" sz="2400" dirty="0" err="1" smtClean="0"/>
              <a:t>Years</a:t>
            </a:r>
            <a:r>
              <a:rPr lang="tr-TR" altLang="tr-TR" sz="2400" dirty="0" smtClean="0"/>
              <a:t>. </a:t>
            </a:r>
            <a:r>
              <a:rPr lang="tr-TR" altLang="tr-TR" sz="2400" b="1" dirty="0" err="1" smtClean="0"/>
              <a:t>Results</a:t>
            </a:r>
            <a:r>
              <a:rPr lang="tr-TR" altLang="tr-TR" sz="2400" b="1" dirty="0" smtClean="0"/>
              <a:t>: </a:t>
            </a:r>
            <a:r>
              <a:rPr lang="tr-TR" altLang="tr-TR" sz="2400" dirty="0" smtClean="0"/>
              <a:t>56,400</a:t>
            </a:r>
          </a:p>
          <a:p>
            <a:pPr eaLnBrk="1" hangingPunct="1">
              <a:buFontTx/>
              <a:buNone/>
            </a:pPr>
            <a:endParaRPr lang="tr-TR" altLang="tr-TR" sz="24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67</a:t>
            </a:fld>
            <a:endParaRPr lang="tr-TR"/>
          </a:p>
        </p:txBody>
      </p:sp>
    </p:spTree>
    <p:extLst>
      <p:ext uri="{BB962C8B-B14F-4D97-AF65-F5344CB8AC3E}">
        <p14:creationId xmlns:p14="http://schemas.microsoft.com/office/powerpoint/2010/main" val="4185338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tr-TR" altLang="tr-TR" dirty="0" smtClean="0">
                <a:solidFill>
                  <a:srgbClr val="3333CC"/>
                </a:solidFill>
              </a:rPr>
              <a:t>Tarama operatörleri</a:t>
            </a:r>
          </a:p>
        </p:txBody>
      </p:sp>
      <p:sp>
        <p:nvSpPr>
          <p:cNvPr id="27651" name="Rectangle 3"/>
          <p:cNvSpPr>
            <a:spLocks noGrp="1" noChangeArrowheads="1"/>
          </p:cNvSpPr>
          <p:nvPr>
            <p:ph type="body" idx="1"/>
          </p:nvPr>
        </p:nvSpPr>
        <p:spPr>
          <a:xfrm>
            <a:off x="323528" y="1600200"/>
            <a:ext cx="8640960" cy="4525963"/>
          </a:xfrm>
        </p:spPr>
        <p:txBody>
          <a:bodyPr>
            <a:normAutofit/>
          </a:bodyPr>
          <a:lstStyle/>
          <a:p>
            <a:pPr algn="just" eaLnBrk="1" hangingPunct="1">
              <a:buFontTx/>
              <a:buNone/>
            </a:pPr>
            <a:r>
              <a:rPr lang="tr-TR" altLang="tr-TR" sz="2400" b="1" dirty="0" smtClean="0">
                <a:solidFill>
                  <a:srgbClr val="FF0000"/>
                </a:solidFill>
              </a:rPr>
              <a:t>AND (ve) Fonksiyonu:</a:t>
            </a:r>
            <a:r>
              <a:rPr lang="tr-TR" altLang="tr-TR" sz="2400" dirty="0" smtClean="0">
                <a:solidFill>
                  <a:srgbClr val="FF0000"/>
                </a:solidFill>
              </a:rPr>
              <a:t> </a:t>
            </a:r>
            <a:r>
              <a:rPr lang="tr-TR" altLang="tr-TR" sz="2400" dirty="0" smtClean="0"/>
              <a:t>Taranacak kelimeler arasına </a:t>
            </a:r>
            <a:r>
              <a:rPr lang="tr-TR" altLang="tr-TR" sz="2400" dirty="0" smtClean="0">
                <a:solidFill>
                  <a:srgbClr val="FF0000"/>
                </a:solidFill>
              </a:rPr>
              <a:t>AND</a:t>
            </a:r>
            <a:r>
              <a:rPr lang="tr-TR" altLang="tr-TR" sz="2400" dirty="0" smtClean="0"/>
              <a:t> (ve) yazılarak her iki kelimeyi birlikte içeren belgeler bulunabilir.</a:t>
            </a:r>
            <a:r>
              <a:rPr lang="tr-TR" altLang="tr-TR" sz="2400" dirty="0" smtClean="0">
                <a:solidFill>
                  <a:srgbClr val="FF3300"/>
                </a:solidFill>
              </a:rPr>
              <a:t> </a:t>
            </a:r>
            <a:endParaRPr lang="tr-TR" altLang="tr-TR" sz="2400" b="1" dirty="0" smtClean="0"/>
          </a:p>
          <a:p>
            <a:pPr eaLnBrk="1" hangingPunct="1">
              <a:buFontTx/>
              <a:buNone/>
            </a:pPr>
            <a:endParaRPr lang="tr-TR" altLang="tr-TR" sz="2400" b="1" dirty="0" smtClean="0">
              <a:solidFill>
                <a:srgbClr val="0000FF"/>
              </a:solidFill>
            </a:endParaRPr>
          </a:p>
          <a:p>
            <a:pPr eaLnBrk="1" hangingPunct="1">
              <a:buFontTx/>
              <a:buNone/>
            </a:pPr>
            <a:r>
              <a:rPr lang="tr-TR" altLang="tr-TR" sz="2400" b="1" dirty="0" smtClean="0">
                <a:solidFill>
                  <a:srgbClr val="0000FF"/>
                </a:solidFill>
              </a:rPr>
              <a:t>Örnek:</a:t>
            </a:r>
            <a:endParaRPr lang="tr-TR" altLang="tr-TR" sz="2400" dirty="0" smtClean="0">
              <a:solidFill>
                <a:srgbClr val="0000FF"/>
              </a:solidFill>
            </a:endParaRPr>
          </a:p>
          <a:p>
            <a:pPr eaLnBrk="1" hangingPunct="1">
              <a:buFontTx/>
              <a:buNone/>
            </a:pPr>
            <a:endParaRPr lang="tr-TR" altLang="tr-TR" sz="2400" dirty="0" smtClean="0">
              <a:solidFill>
                <a:srgbClr val="3333CC"/>
              </a:solidFill>
            </a:endParaRPr>
          </a:p>
          <a:p>
            <a:pPr eaLnBrk="1" hangingPunct="1">
              <a:buFontTx/>
              <a:buNone/>
            </a:pPr>
            <a:r>
              <a:rPr lang="en-US" altLang="tr-TR" sz="2400" b="1" dirty="0" smtClean="0">
                <a:solidFill>
                  <a:srgbClr val="3333CC"/>
                </a:solidFill>
              </a:rPr>
              <a:t>Title:</a:t>
            </a:r>
            <a:r>
              <a:rPr lang="en-US" altLang="tr-TR" sz="2400" b="1" dirty="0" smtClean="0"/>
              <a:t> </a:t>
            </a:r>
            <a:r>
              <a:rPr lang="tr-TR" altLang="tr-TR" sz="2400" dirty="0" err="1" smtClean="0">
                <a:solidFill>
                  <a:srgbClr val="3333CC"/>
                </a:solidFill>
              </a:rPr>
              <a:t>Chemistry</a:t>
            </a:r>
            <a:r>
              <a:rPr lang="tr-TR" altLang="tr-TR" sz="2400" dirty="0" smtClean="0">
                <a:solidFill>
                  <a:srgbClr val="FF0000"/>
                </a:solidFill>
              </a:rPr>
              <a:t> AND</a:t>
            </a:r>
            <a:r>
              <a:rPr lang="tr-TR" altLang="tr-TR" sz="2400" dirty="0" smtClean="0"/>
              <a:t> </a:t>
            </a:r>
            <a:r>
              <a:rPr lang="tr-TR" altLang="tr-TR" sz="2400" dirty="0" err="1" smtClean="0">
                <a:solidFill>
                  <a:srgbClr val="3333CC"/>
                </a:solidFill>
              </a:rPr>
              <a:t>Industry</a:t>
            </a:r>
            <a:r>
              <a:rPr lang="tr-TR" altLang="tr-TR" sz="2400" dirty="0" smtClean="0"/>
              <a:t> (Başlığında bu kelimelerin </a:t>
            </a:r>
            <a:r>
              <a:rPr lang="tr-TR" altLang="tr-TR" sz="2400" u="sng" dirty="0" smtClean="0"/>
              <a:t>her ikisinin</a:t>
            </a:r>
            <a:r>
              <a:rPr lang="tr-TR" altLang="tr-TR" sz="2400" dirty="0" smtClean="0"/>
              <a:t> de geçtiği kaynakları gösterir).</a:t>
            </a:r>
          </a:p>
          <a:p>
            <a:pPr eaLnBrk="1" hangingPunct="1">
              <a:buFontTx/>
              <a:buNone/>
            </a:pPr>
            <a:endParaRPr lang="tr-TR" altLang="tr-TR" sz="2400" dirty="0" smtClean="0"/>
          </a:p>
          <a:p>
            <a:pPr eaLnBrk="1" hangingPunct="1">
              <a:buFontTx/>
              <a:buNone/>
            </a:pPr>
            <a:r>
              <a:rPr lang="tr-TR" altLang="tr-TR" sz="2400" dirty="0" smtClean="0"/>
              <a:t>Sonuçlardan biri:  </a:t>
            </a:r>
          </a:p>
          <a:p>
            <a:pPr marL="0" eaLnBrk="1" hangingPunct="1">
              <a:buFontTx/>
              <a:buNone/>
            </a:pPr>
            <a:r>
              <a:rPr lang="en-US" altLang="tr-TR" sz="2400" dirty="0" smtClean="0">
                <a:solidFill>
                  <a:srgbClr val="3333CC"/>
                </a:solidFill>
              </a:rPr>
              <a:t>The Importance of </a:t>
            </a:r>
            <a:r>
              <a:rPr lang="en-US" altLang="tr-TR" sz="2400" b="1" i="1" dirty="0" smtClean="0">
                <a:solidFill>
                  <a:srgbClr val="3333CC"/>
                </a:solidFill>
                <a:latin typeface="Adobe Caslon Pro Bold" pitchFamily="18" charset="-94"/>
              </a:rPr>
              <a:t>Chemistry</a:t>
            </a:r>
            <a:r>
              <a:rPr lang="en-US" altLang="tr-TR" sz="2400" dirty="0" smtClean="0">
                <a:solidFill>
                  <a:srgbClr val="3333CC"/>
                </a:solidFill>
              </a:rPr>
              <a:t> for the Future of the Pharma</a:t>
            </a:r>
            <a:r>
              <a:rPr lang="tr-TR" altLang="tr-TR" sz="2400" dirty="0">
                <a:solidFill>
                  <a:srgbClr val="3333CC"/>
                </a:solidFill>
              </a:rPr>
              <a:t> </a:t>
            </a:r>
            <a:r>
              <a:rPr lang="en-US" altLang="tr-TR" sz="2400" b="1" i="1" dirty="0" smtClean="0">
                <a:solidFill>
                  <a:srgbClr val="3333CC"/>
                </a:solidFill>
                <a:latin typeface="Adobe Caslon Pro Bold" pitchFamily="18" charset="-94"/>
              </a:rPr>
              <a:t>Industry</a:t>
            </a:r>
            <a:endParaRPr lang="tr-TR" altLang="tr-TR" b="1" i="1" dirty="0" smtClean="0">
              <a:solidFill>
                <a:srgbClr val="3333CC"/>
              </a:solidFill>
              <a:latin typeface="Adobe Caslon Pro Bold" pitchFamily="18" charset="-94"/>
            </a:endParaRPr>
          </a:p>
          <a:p>
            <a:pPr eaLnBrk="1" hangingPunct="1">
              <a:buFontTx/>
              <a:buNone/>
            </a:pPr>
            <a:endParaRPr lang="tr-TR" altLang="tr-TR" b="1" dirty="0" smtClean="0">
              <a:solidFill>
                <a:srgbClr val="3333CC"/>
              </a:solidFill>
            </a:endParaRPr>
          </a:p>
          <a:p>
            <a:pPr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68</a:t>
            </a:fld>
            <a:endParaRPr lang="tr-TR"/>
          </a:p>
        </p:txBody>
      </p:sp>
    </p:spTree>
    <p:extLst>
      <p:ext uri="{BB962C8B-B14F-4D97-AF65-F5344CB8AC3E}">
        <p14:creationId xmlns:p14="http://schemas.microsoft.com/office/powerpoint/2010/main" val="1709525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549275"/>
            <a:ext cx="8229600" cy="5576888"/>
          </a:xfrm>
        </p:spPr>
        <p:txBody>
          <a:bodyPr/>
          <a:lstStyle/>
          <a:p>
            <a:pPr marL="0" algn="just" eaLnBrk="1" hangingPunct="1">
              <a:buFontTx/>
              <a:buNone/>
            </a:pPr>
            <a:r>
              <a:rPr lang="tr-TR" altLang="tr-TR" b="1" dirty="0" smtClean="0">
                <a:solidFill>
                  <a:srgbClr val="0000FF"/>
                </a:solidFill>
              </a:rPr>
              <a:t>OR (veya) Fonksiyonu:</a:t>
            </a:r>
            <a:r>
              <a:rPr lang="tr-TR" altLang="tr-TR" dirty="0" smtClean="0"/>
              <a:t> Kelimeler arasına </a:t>
            </a:r>
            <a:r>
              <a:rPr lang="tr-TR" altLang="tr-TR" dirty="0" smtClean="0">
                <a:solidFill>
                  <a:srgbClr val="FF0000"/>
                </a:solidFill>
              </a:rPr>
              <a:t>OR</a:t>
            </a:r>
            <a:r>
              <a:rPr lang="tr-TR" altLang="tr-TR" dirty="0" smtClean="0"/>
              <a:t> (veya) yazılarak anahtar kelimelerden birinin ya da her ikisinin geçtiği kaynaklar bulunur.</a:t>
            </a:r>
            <a:endParaRPr lang="tr-TR" altLang="tr-TR" b="1" dirty="0" smtClean="0"/>
          </a:p>
          <a:p>
            <a:pPr eaLnBrk="1" hangingPunct="1">
              <a:buFontTx/>
              <a:buNone/>
            </a:pPr>
            <a:r>
              <a:rPr lang="tr-TR" altLang="tr-TR" b="1" dirty="0" smtClean="0"/>
              <a:t>    </a:t>
            </a:r>
          </a:p>
          <a:p>
            <a:pPr eaLnBrk="1" hangingPunct="1">
              <a:buFontTx/>
              <a:buNone/>
            </a:pPr>
            <a:r>
              <a:rPr lang="tr-TR" altLang="tr-TR" b="1" dirty="0" smtClean="0">
                <a:solidFill>
                  <a:srgbClr val="0000FF"/>
                </a:solidFill>
              </a:rPr>
              <a:t>	Örnek</a:t>
            </a:r>
            <a:endParaRPr lang="tr-TR" altLang="tr-TR" dirty="0" smtClean="0">
              <a:solidFill>
                <a:srgbClr val="0000FF"/>
              </a:solidFill>
            </a:endParaRPr>
          </a:p>
          <a:p>
            <a:pPr eaLnBrk="1" hangingPunct="1">
              <a:buFontTx/>
              <a:buNone/>
            </a:pPr>
            <a:r>
              <a:rPr lang="tr-TR" altLang="tr-TR" dirty="0" smtClean="0"/>
              <a:t>	</a:t>
            </a:r>
            <a:r>
              <a:rPr lang="tr-TR" altLang="tr-TR" dirty="0" err="1" smtClean="0">
                <a:solidFill>
                  <a:srgbClr val="3333CC"/>
                </a:solidFill>
              </a:rPr>
              <a:t>anti$cancer</a:t>
            </a:r>
            <a:r>
              <a:rPr lang="tr-TR" altLang="tr-TR" dirty="0" smtClean="0"/>
              <a:t> </a:t>
            </a:r>
            <a:r>
              <a:rPr lang="tr-TR" altLang="tr-TR" dirty="0" smtClean="0">
                <a:solidFill>
                  <a:srgbClr val="FF0000"/>
                </a:solidFill>
              </a:rPr>
              <a:t>OR</a:t>
            </a:r>
            <a:r>
              <a:rPr lang="tr-TR" altLang="tr-TR" dirty="0" smtClean="0"/>
              <a:t> </a:t>
            </a:r>
            <a:r>
              <a:rPr lang="tr-TR" altLang="tr-TR" dirty="0" err="1" smtClean="0">
                <a:solidFill>
                  <a:srgbClr val="3333CC"/>
                </a:solidFill>
              </a:rPr>
              <a:t>anti$tumor</a:t>
            </a:r>
            <a:r>
              <a:rPr lang="tr-TR" altLang="tr-TR" dirty="0" smtClean="0"/>
              <a:t> </a:t>
            </a:r>
          </a:p>
          <a:p>
            <a:pPr marL="0" eaLnBrk="1" hangingPunct="1">
              <a:buFontTx/>
              <a:buNone/>
            </a:pPr>
            <a:endParaRPr lang="tr-TR" altLang="tr-TR" dirty="0" smtClean="0"/>
          </a:p>
          <a:p>
            <a:pPr marL="0" eaLnBrk="1" hangingPunct="1">
              <a:buFontTx/>
              <a:buNone/>
            </a:pPr>
            <a:r>
              <a:rPr lang="tr-TR" altLang="tr-TR" dirty="0" smtClean="0"/>
              <a:t>(anahtar kelimelerden </a:t>
            </a:r>
            <a:r>
              <a:rPr lang="tr-TR" altLang="tr-TR" u="sng" dirty="0" smtClean="0">
                <a:solidFill>
                  <a:srgbClr val="FF0000"/>
                </a:solidFill>
              </a:rPr>
              <a:t>herhangi birinin</a:t>
            </a:r>
            <a:r>
              <a:rPr lang="tr-TR" altLang="tr-TR" dirty="0" smtClean="0"/>
              <a:t> ya da </a:t>
            </a:r>
            <a:r>
              <a:rPr lang="tr-TR" altLang="tr-TR" u="sng" dirty="0" smtClean="0">
                <a:solidFill>
                  <a:srgbClr val="FF0000"/>
                </a:solidFill>
              </a:rPr>
              <a:t>her ikisinin</a:t>
            </a:r>
            <a:r>
              <a:rPr lang="tr-TR" altLang="tr-TR" dirty="0" smtClean="0"/>
              <a:t> geçtiği kaynakları gösterir).</a:t>
            </a:r>
            <a:r>
              <a:rPr lang="tr-TR" altLang="tr-TR" sz="4000" dirty="0" smtClean="0"/>
              <a:t> </a:t>
            </a:r>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69</a:t>
            </a:fld>
            <a:endParaRPr lang="tr-TR"/>
          </a:p>
        </p:txBody>
      </p:sp>
    </p:spTree>
    <p:extLst>
      <p:ext uri="{BB962C8B-B14F-4D97-AF65-F5344CB8AC3E}">
        <p14:creationId xmlns:p14="http://schemas.microsoft.com/office/powerpoint/2010/main" val="2600564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692696"/>
            <a:ext cx="8892480" cy="796950"/>
          </a:xfrm>
        </p:spPr>
        <p:txBody>
          <a:bodyPr>
            <a:normAutofit/>
          </a:bodyPr>
          <a:lstStyle/>
          <a:p>
            <a:pPr algn="l"/>
            <a:r>
              <a:rPr lang="tr-TR" sz="3100" b="1" i="1" u="sng" dirty="0" smtClean="0">
                <a:solidFill>
                  <a:srgbClr val="FF0000"/>
                </a:solidFill>
              </a:rPr>
              <a:t>Şüpheci Şüphesi </a:t>
            </a:r>
            <a:r>
              <a:rPr lang="tr-TR" sz="3100" b="1" i="1" dirty="0" smtClean="0">
                <a:solidFill>
                  <a:srgbClr val="FF0000"/>
                </a:solidFill>
              </a:rPr>
              <a:t>			 </a:t>
            </a:r>
            <a:r>
              <a:rPr lang="tr-TR" sz="3100" b="1" i="1" u="sng" dirty="0" smtClean="0">
                <a:solidFill>
                  <a:srgbClr val="FF0000"/>
                </a:solidFill>
              </a:rPr>
              <a:t>Bilim Adamı Şüphesi</a:t>
            </a:r>
            <a:endParaRPr lang="tr-TR" sz="3100" b="1" i="1" u="sng" dirty="0">
              <a:solidFill>
                <a:srgbClr val="FF0000"/>
              </a:solidFill>
            </a:endParaRPr>
          </a:p>
        </p:txBody>
      </p:sp>
      <p:sp>
        <p:nvSpPr>
          <p:cNvPr id="3" name="İçerik Yer Tutucusu 2"/>
          <p:cNvSpPr>
            <a:spLocks noGrp="1"/>
          </p:cNvSpPr>
          <p:nvPr>
            <p:ph idx="1"/>
          </p:nvPr>
        </p:nvSpPr>
        <p:spPr>
          <a:xfrm>
            <a:off x="0" y="1600200"/>
            <a:ext cx="9144000" cy="4525963"/>
          </a:xfrm>
        </p:spPr>
        <p:txBody>
          <a:bodyPr>
            <a:normAutofit/>
          </a:bodyPr>
          <a:lstStyle/>
          <a:p>
            <a:pPr marL="0" indent="0">
              <a:buNone/>
            </a:pPr>
            <a:r>
              <a:rPr lang="tr-TR" sz="2800" dirty="0" smtClean="0">
                <a:solidFill>
                  <a:prstClr val="black"/>
                </a:solidFill>
              </a:rPr>
              <a:t>Bilime </a:t>
            </a:r>
            <a:r>
              <a:rPr lang="tr-TR" sz="2800" dirty="0">
                <a:solidFill>
                  <a:prstClr val="black"/>
                </a:solidFill>
              </a:rPr>
              <a:t>itimat etmez, </a:t>
            </a:r>
            <a:r>
              <a:rPr lang="tr-TR" sz="2800" dirty="0" smtClean="0">
                <a:solidFill>
                  <a:prstClr val="black"/>
                </a:solidFill>
              </a:rPr>
              <a:t>		K</a:t>
            </a:r>
            <a:r>
              <a:rPr lang="tr-TR" sz="2800" dirty="0" smtClean="0"/>
              <a:t>endine değil, </a:t>
            </a:r>
            <a:r>
              <a:rPr lang="tr-TR" sz="2800" dirty="0"/>
              <a:t>bilime </a:t>
            </a:r>
            <a:r>
              <a:rPr lang="tr-TR" sz="2800" dirty="0" smtClean="0"/>
              <a:t>inanır,</a:t>
            </a:r>
            <a:endParaRPr lang="tr-TR" sz="2800" dirty="0"/>
          </a:p>
          <a:p>
            <a:pPr marL="0" indent="0">
              <a:buNone/>
            </a:pPr>
            <a:r>
              <a:rPr lang="tr-TR" sz="2800" dirty="0" smtClean="0">
                <a:solidFill>
                  <a:prstClr val="black"/>
                </a:solidFill>
              </a:rPr>
              <a:t>Kendi </a:t>
            </a:r>
            <a:r>
              <a:rPr lang="tr-TR" sz="2800" dirty="0">
                <a:solidFill>
                  <a:prstClr val="black"/>
                </a:solidFill>
              </a:rPr>
              <a:t>zekâsına </a:t>
            </a:r>
            <a:r>
              <a:rPr lang="tr-TR" sz="2800" dirty="0" smtClean="0">
                <a:solidFill>
                  <a:prstClr val="black"/>
                </a:solidFill>
              </a:rPr>
              <a:t>inanır,		H</a:t>
            </a:r>
            <a:r>
              <a:rPr lang="tr-TR" sz="2800" dirty="0" smtClean="0"/>
              <a:t>üküm </a:t>
            </a:r>
            <a:r>
              <a:rPr lang="tr-TR" sz="2800" dirty="0"/>
              <a:t>ve ihtiyat </a:t>
            </a:r>
            <a:r>
              <a:rPr lang="tr-TR" sz="2800" dirty="0" smtClean="0"/>
              <a:t>tedbiri,</a:t>
            </a:r>
            <a:endParaRPr lang="tr-TR" sz="2800" dirty="0" smtClean="0">
              <a:solidFill>
                <a:prstClr val="black"/>
              </a:solidFill>
            </a:endParaRPr>
          </a:p>
          <a:p>
            <a:pPr marL="0" indent="0">
              <a:buNone/>
            </a:pPr>
            <a:r>
              <a:rPr lang="tr-TR" sz="2800" dirty="0" smtClean="0"/>
              <a:t>Tersinden </a:t>
            </a:r>
            <a:r>
              <a:rPr lang="tr-TR" sz="2800" dirty="0"/>
              <a:t>kesinlik </a:t>
            </a:r>
            <a:r>
              <a:rPr lang="tr-TR" sz="2800" dirty="0" smtClean="0"/>
              <a:t>öğretisidir,	Emniyet ve verimlilik..</a:t>
            </a:r>
          </a:p>
          <a:p>
            <a:pPr marL="0" indent="0">
              <a:buNone/>
            </a:pPr>
            <a:r>
              <a:rPr lang="tr-TR" sz="2800" dirty="0"/>
              <a:t>H</a:t>
            </a:r>
            <a:r>
              <a:rPr lang="tr-TR" sz="2800" dirty="0" smtClean="0"/>
              <a:t>er hakikat şüpheli..</a:t>
            </a:r>
          </a:p>
          <a:p>
            <a:pPr marL="0" indent="0">
              <a:buNone/>
            </a:pPr>
            <a:r>
              <a:rPr lang="tr-TR" sz="2800" dirty="0" smtClean="0"/>
              <a:t> </a:t>
            </a:r>
            <a:endParaRPr lang="tr-TR" sz="28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7</a:t>
            </a:fld>
            <a:endParaRPr lang="tr-TR"/>
          </a:p>
        </p:txBody>
      </p:sp>
      <p:pic>
        <p:nvPicPr>
          <p:cNvPr id="5" name="Picture 4" descr="Ä°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429000"/>
            <a:ext cx="3312368" cy="321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809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57200" y="476250"/>
            <a:ext cx="8229600" cy="5649913"/>
          </a:xfrm>
        </p:spPr>
        <p:txBody>
          <a:bodyPr>
            <a:normAutofit/>
          </a:bodyPr>
          <a:lstStyle/>
          <a:p>
            <a:pPr marL="0" algn="just" eaLnBrk="1" hangingPunct="1">
              <a:lnSpc>
                <a:spcPct val="80000"/>
              </a:lnSpc>
              <a:buFontTx/>
              <a:buNone/>
            </a:pPr>
            <a:r>
              <a:rPr lang="tr-TR" altLang="tr-TR" b="1" dirty="0" smtClean="0">
                <a:solidFill>
                  <a:srgbClr val="0000FF"/>
                </a:solidFill>
              </a:rPr>
              <a:t>NOT (Hariç) Fonksiyonu:</a:t>
            </a:r>
            <a:r>
              <a:rPr lang="tr-TR" altLang="tr-TR" dirty="0" smtClean="0"/>
              <a:t> Web of </a:t>
            </a:r>
            <a:r>
              <a:rPr lang="tr-TR" altLang="tr-TR" dirty="0" err="1" smtClean="0"/>
              <a:t>Science’da</a:t>
            </a:r>
            <a:r>
              <a:rPr lang="tr-TR" altLang="tr-TR" dirty="0" smtClean="0"/>
              <a:t> tarama yapılırken, taramada hariç tutulacak kelimeler</a:t>
            </a:r>
            <a:r>
              <a:rPr lang="tr-TR" altLang="tr-TR" dirty="0" smtClean="0">
                <a:solidFill>
                  <a:srgbClr val="FF3300"/>
                </a:solidFill>
              </a:rPr>
              <a:t> </a:t>
            </a:r>
            <a:r>
              <a:rPr lang="tr-TR" altLang="tr-TR" b="1" dirty="0" smtClean="0">
                <a:solidFill>
                  <a:srgbClr val="FF0000"/>
                </a:solidFill>
              </a:rPr>
              <a:t>NOT</a:t>
            </a:r>
            <a:r>
              <a:rPr lang="tr-TR" altLang="tr-TR" dirty="0" smtClean="0">
                <a:solidFill>
                  <a:srgbClr val="FF3300"/>
                </a:solidFill>
              </a:rPr>
              <a:t> </a:t>
            </a:r>
            <a:r>
              <a:rPr lang="tr-TR" altLang="tr-TR" dirty="0" smtClean="0"/>
              <a:t>ile elimine edilir.</a:t>
            </a:r>
            <a:r>
              <a:rPr lang="tr-TR" altLang="tr-TR" dirty="0" smtClean="0">
                <a:solidFill>
                  <a:srgbClr val="FF3300"/>
                </a:solidFill>
              </a:rPr>
              <a:t> </a:t>
            </a:r>
          </a:p>
          <a:p>
            <a:pPr eaLnBrk="1" hangingPunct="1">
              <a:lnSpc>
                <a:spcPct val="80000"/>
              </a:lnSpc>
              <a:buFontTx/>
              <a:buNone/>
            </a:pPr>
            <a:endParaRPr lang="tr-TR" altLang="tr-TR" sz="2400" dirty="0" smtClean="0"/>
          </a:p>
          <a:p>
            <a:pPr marL="0" eaLnBrk="1" hangingPunct="1">
              <a:lnSpc>
                <a:spcPct val="80000"/>
              </a:lnSpc>
              <a:spcBef>
                <a:spcPts val="0"/>
              </a:spcBef>
              <a:buFontTx/>
              <a:buNone/>
            </a:pPr>
            <a:r>
              <a:rPr lang="en-US" altLang="tr-TR" sz="2800" dirty="0" smtClean="0"/>
              <a:t>Address=</a:t>
            </a:r>
            <a:r>
              <a:rPr lang="tr-TR" altLang="tr-TR" sz="2800" dirty="0" smtClean="0"/>
              <a:t> </a:t>
            </a:r>
            <a:r>
              <a:rPr lang="en-US" altLang="tr-TR" sz="2800" dirty="0" smtClean="0"/>
              <a:t>(</a:t>
            </a:r>
            <a:r>
              <a:rPr lang="en-US" altLang="tr-TR" sz="2800" dirty="0" smtClean="0">
                <a:solidFill>
                  <a:srgbClr val="3333CC"/>
                </a:solidFill>
              </a:rPr>
              <a:t>Erzurum</a:t>
            </a:r>
            <a:r>
              <a:rPr lang="en-US" altLang="tr-TR" sz="2800" dirty="0" smtClean="0">
                <a:solidFill>
                  <a:srgbClr val="FF3300"/>
                </a:solidFill>
              </a:rPr>
              <a:t> NOT </a:t>
            </a:r>
            <a:r>
              <a:rPr lang="en-US" altLang="tr-TR" sz="2800" dirty="0" err="1" smtClean="0">
                <a:solidFill>
                  <a:srgbClr val="3333CC"/>
                </a:solidFill>
              </a:rPr>
              <a:t>ataturk</a:t>
            </a:r>
            <a:r>
              <a:rPr lang="en-US" altLang="tr-TR" sz="2800" dirty="0" smtClean="0">
                <a:solidFill>
                  <a:srgbClr val="3333CC"/>
                </a:solidFill>
              </a:rPr>
              <a:t> </a:t>
            </a:r>
            <a:r>
              <a:rPr lang="en-US" altLang="tr-TR" sz="2800" dirty="0" err="1" smtClean="0">
                <a:solidFill>
                  <a:srgbClr val="3333CC"/>
                </a:solidFill>
              </a:rPr>
              <a:t>univ</a:t>
            </a:r>
            <a:r>
              <a:rPr lang="en-US" altLang="tr-TR" sz="2800" dirty="0" smtClean="0">
                <a:solidFill>
                  <a:srgbClr val="FF3300"/>
                </a:solidFill>
              </a:rPr>
              <a:t>)</a:t>
            </a:r>
          </a:p>
          <a:p>
            <a:pPr marL="0" eaLnBrk="1" hangingPunct="1">
              <a:lnSpc>
                <a:spcPct val="80000"/>
              </a:lnSpc>
              <a:spcBef>
                <a:spcPts val="0"/>
              </a:spcBef>
              <a:buFontTx/>
              <a:buNone/>
            </a:pPr>
            <a:r>
              <a:rPr lang="en-US" altLang="tr-TR" sz="2800" dirty="0" smtClean="0"/>
              <a:t>Timespan=</a:t>
            </a:r>
            <a:r>
              <a:rPr lang="tr-TR" altLang="tr-TR" sz="2800" dirty="0" smtClean="0"/>
              <a:t> </a:t>
            </a:r>
            <a:r>
              <a:rPr lang="en-US" altLang="tr-TR" sz="2800" dirty="0" smtClean="0"/>
              <a:t>All Years. </a:t>
            </a:r>
            <a:endParaRPr lang="tr-TR" altLang="tr-TR" sz="2800" dirty="0" smtClean="0"/>
          </a:p>
          <a:p>
            <a:pPr marL="0" eaLnBrk="1" hangingPunct="1">
              <a:lnSpc>
                <a:spcPct val="80000"/>
              </a:lnSpc>
              <a:spcBef>
                <a:spcPts val="0"/>
              </a:spcBef>
              <a:buFontTx/>
              <a:buNone/>
            </a:pPr>
            <a:r>
              <a:rPr lang="en-US" altLang="tr-TR" sz="2800" dirty="0" smtClean="0"/>
              <a:t>Databases=</a:t>
            </a:r>
            <a:r>
              <a:rPr lang="tr-TR" altLang="tr-TR" sz="2800" dirty="0" smtClean="0"/>
              <a:t> SCI-EXPANDED, SSCI, A&amp;HCI, CPCI-S, CPCI-SSH. </a:t>
            </a:r>
            <a:endParaRPr lang="tr-TR" altLang="tr-TR" sz="2800" dirty="0" smtClean="0">
              <a:solidFill>
                <a:srgbClr val="FF3300"/>
              </a:solidFill>
            </a:endParaRPr>
          </a:p>
          <a:p>
            <a:pPr marL="0" eaLnBrk="1" hangingPunct="1">
              <a:lnSpc>
                <a:spcPct val="80000"/>
              </a:lnSpc>
              <a:spcBef>
                <a:spcPts val="0"/>
              </a:spcBef>
              <a:buFontTx/>
              <a:buNone/>
            </a:pPr>
            <a:r>
              <a:rPr lang="tr-TR" altLang="tr-TR" sz="2800" dirty="0" err="1" smtClean="0"/>
              <a:t>Results</a:t>
            </a:r>
            <a:r>
              <a:rPr lang="tr-TR" altLang="tr-TR" sz="2800" dirty="0" smtClean="0"/>
              <a:t>: </a:t>
            </a:r>
            <a:r>
              <a:rPr lang="tr-TR" altLang="tr-TR" sz="2800" b="1" dirty="0" smtClean="0"/>
              <a:t>350</a:t>
            </a:r>
            <a:r>
              <a:rPr lang="tr-TR" altLang="tr-TR" sz="2800" dirty="0" smtClean="0"/>
              <a:t> </a:t>
            </a:r>
          </a:p>
          <a:p>
            <a:pPr eaLnBrk="1" hangingPunct="1">
              <a:lnSpc>
                <a:spcPct val="80000"/>
              </a:lnSpc>
              <a:buFontTx/>
              <a:buNone/>
            </a:pPr>
            <a:endParaRPr lang="tr-TR" altLang="tr-TR" sz="2400" dirty="0" smtClean="0"/>
          </a:p>
          <a:p>
            <a:pPr eaLnBrk="1" hangingPunct="1">
              <a:lnSpc>
                <a:spcPct val="80000"/>
              </a:lnSpc>
              <a:buFontTx/>
              <a:buNone/>
            </a:pPr>
            <a:r>
              <a:rPr lang="tr-TR" altLang="tr-TR" sz="2400" dirty="0" smtClean="0"/>
              <a:t>Gelen Sonuçlardan Örnek: </a:t>
            </a:r>
          </a:p>
          <a:p>
            <a:pPr eaLnBrk="1" hangingPunct="1">
              <a:lnSpc>
                <a:spcPct val="80000"/>
              </a:lnSpc>
              <a:buFontTx/>
              <a:buNone/>
            </a:pPr>
            <a:endParaRPr lang="tr-TR" altLang="tr-TR" sz="2400" dirty="0" smtClean="0">
              <a:solidFill>
                <a:srgbClr val="FF0000"/>
              </a:solidFill>
            </a:endParaRPr>
          </a:p>
          <a:p>
            <a:pPr marL="0" algn="just" eaLnBrk="1" hangingPunct="1">
              <a:lnSpc>
                <a:spcPct val="80000"/>
              </a:lnSpc>
              <a:spcBef>
                <a:spcPts val="0"/>
              </a:spcBef>
              <a:buFontTx/>
              <a:buNone/>
            </a:pPr>
            <a:r>
              <a:rPr lang="tr-TR" altLang="tr-TR" sz="2400" b="1" dirty="0" err="1" smtClean="0">
                <a:solidFill>
                  <a:srgbClr val="FF0000"/>
                </a:solidFill>
              </a:rPr>
              <a:t>Maresal</a:t>
            </a:r>
            <a:r>
              <a:rPr lang="tr-TR" altLang="tr-TR" sz="2400" b="1" dirty="0" smtClean="0">
                <a:solidFill>
                  <a:srgbClr val="FF0000"/>
                </a:solidFill>
              </a:rPr>
              <a:t> </a:t>
            </a:r>
            <a:r>
              <a:rPr lang="tr-TR" altLang="tr-TR" sz="2400" b="1" dirty="0" err="1" smtClean="0">
                <a:solidFill>
                  <a:srgbClr val="FF0000"/>
                </a:solidFill>
              </a:rPr>
              <a:t>Cakmak</a:t>
            </a:r>
            <a:r>
              <a:rPr lang="tr-TR" altLang="tr-TR" sz="2400" b="1" dirty="0" smtClean="0">
                <a:solidFill>
                  <a:srgbClr val="FF0000"/>
                </a:solidFill>
              </a:rPr>
              <a:t> Mil </a:t>
            </a:r>
            <a:r>
              <a:rPr lang="tr-TR" altLang="tr-TR" sz="2400" b="1" dirty="0" err="1" smtClean="0">
                <a:solidFill>
                  <a:srgbClr val="FF0000"/>
                </a:solidFill>
              </a:rPr>
              <a:t>Hosp</a:t>
            </a:r>
            <a:r>
              <a:rPr lang="tr-TR" altLang="tr-TR" sz="2400" b="1" dirty="0" smtClean="0">
                <a:solidFill>
                  <a:srgbClr val="FF0000"/>
                </a:solidFill>
              </a:rPr>
              <a:t>, </a:t>
            </a:r>
            <a:r>
              <a:rPr lang="tr-TR" altLang="tr-TR" sz="2400" b="1" dirty="0" err="1" smtClean="0">
                <a:solidFill>
                  <a:srgbClr val="FF0000"/>
                </a:solidFill>
              </a:rPr>
              <a:t>Dept</a:t>
            </a:r>
            <a:r>
              <a:rPr lang="tr-TR" altLang="tr-TR" sz="2400" b="1" dirty="0" smtClean="0">
                <a:solidFill>
                  <a:srgbClr val="FF0000"/>
                </a:solidFill>
              </a:rPr>
              <a:t> </a:t>
            </a:r>
            <a:r>
              <a:rPr lang="tr-TR" altLang="tr-TR" sz="2400" b="1" dirty="0" err="1" smtClean="0">
                <a:solidFill>
                  <a:srgbClr val="FF0000"/>
                </a:solidFill>
              </a:rPr>
              <a:t>Plast</a:t>
            </a:r>
            <a:r>
              <a:rPr lang="tr-TR" altLang="tr-TR" sz="2400" b="1" dirty="0" smtClean="0">
                <a:solidFill>
                  <a:srgbClr val="FF0000"/>
                </a:solidFill>
              </a:rPr>
              <a:t> &amp; </a:t>
            </a:r>
            <a:r>
              <a:rPr lang="tr-TR" altLang="tr-TR" sz="2400" b="1" dirty="0" err="1" smtClean="0">
                <a:solidFill>
                  <a:srgbClr val="FF0000"/>
                </a:solidFill>
              </a:rPr>
              <a:t>Reconstruct</a:t>
            </a:r>
            <a:r>
              <a:rPr lang="tr-TR" altLang="tr-TR" sz="2400" b="1" dirty="0" smtClean="0">
                <a:solidFill>
                  <a:srgbClr val="FF0000"/>
                </a:solidFill>
              </a:rPr>
              <a:t> </a:t>
            </a:r>
            <a:r>
              <a:rPr lang="tr-TR" altLang="tr-TR" sz="2400" b="1" dirty="0" err="1" smtClean="0">
                <a:solidFill>
                  <a:srgbClr val="FF0000"/>
                </a:solidFill>
              </a:rPr>
              <a:t>Surg</a:t>
            </a:r>
            <a:r>
              <a:rPr lang="tr-TR" altLang="tr-TR" sz="2400" b="1" dirty="0" smtClean="0">
                <a:solidFill>
                  <a:srgbClr val="FF0000"/>
                </a:solidFill>
              </a:rPr>
              <a:t>, Erzurum, </a:t>
            </a:r>
            <a:r>
              <a:rPr lang="tr-TR" altLang="tr-TR" sz="2400" b="1" dirty="0" err="1" smtClean="0">
                <a:solidFill>
                  <a:srgbClr val="FF0000"/>
                </a:solidFill>
              </a:rPr>
              <a:t>Turkey</a:t>
            </a:r>
            <a:r>
              <a:rPr lang="tr-TR" altLang="tr-TR" b="1" dirty="0" smtClean="0">
                <a:solidFill>
                  <a:srgbClr val="FF0000"/>
                </a:solidFill>
              </a:rPr>
              <a:t> </a:t>
            </a:r>
            <a:endParaRPr lang="tr-TR" altLang="tr-TR" sz="2400" b="1" dirty="0" smtClean="0">
              <a:solidFill>
                <a:srgbClr val="FF0000"/>
              </a:solidFill>
            </a:endParaRPr>
          </a:p>
        </p:txBody>
      </p:sp>
      <p:sp>
        <p:nvSpPr>
          <p:cNvPr id="2" name="Slayt Numarası Yer Tutucusu 1"/>
          <p:cNvSpPr>
            <a:spLocks noGrp="1"/>
          </p:cNvSpPr>
          <p:nvPr>
            <p:ph type="sldNum" sz="quarter" idx="12"/>
          </p:nvPr>
        </p:nvSpPr>
        <p:spPr/>
        <p:txBody>
          <a:bodyPr/>
          <a:lstStyle/>
          <a:p>
            <a:fld id="{1076DA70-7368-4227-BD4A-24FC0CBF7FC2}" type="slidenum">
              <a:rPr lang="tr-TR" smtClean="0"/>
              <a:t>70</a:t>
            </a:fld>
            <a:endParaRPr lang="tr-TR"/>
          </a:p>
        </p:txBody>
      </p:sp>
    </p:spTree>
    <p:extLst>
      <p:ext uri="{BB962C8B-B14F-4D97-AF65-F5344CB8AC3E}">
        <p14:creationId xmlns:p14="http://schemas.microsoft.com/office/powerpoint/2010/main" val="26936993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457200" y="549275"/>
            <a:ext cx="8229600" cy="5576888"/>
          </a:xfrm>
        </p:spPr>
        <p:txBody>
          <a:bodyPr/>
          <a:lstStyle/>
          <a:p>
            <a:pPr eaLnBrk="1" hangingPunct="1">
              <a:lnSpc>
                <a:spcPct val="80000"/>
              </a:lnSpc>
              <a:buFontTx/>
              <a:buNone/>
            </a:pPr>
            <a:r>
              <a:rPr lang="tr-TR" altLang="tr-TR" sz="2800" b="1" dirty="0" smtClean="0">
                <a:solidFill>
                  <a:srgbClr val="0000FF"/>
                </a:solidFill>
              </a:rPr>
              <a:t>SAME (Aynı) Fonksiyonu:</a:t>
            </a:r>
            <a:r>
              <a:rPr lang="tr-TR" altLang="tr-TR" sz="2800" b="1" dirty="0" smtClean="0"/>
              <a:t> </a:t>
            </a:r>
          </a:p>
          <a:p>
            <a:pPr marL="0" algn="just" eaLnBrk="1" hangingPunct="1">
              <a:lnSpc>
                <a:spcPct val="80000"/>
              </a:lnSpc>
              <a:buFontTx/>
              <a:buNone/>
            </a:pPr>
            <a:r>
              <a:rPr lang="tr-TR" altLang="tr-TR" sz="2800" b="1" i="1" dirty="0" err="1" smtClean="0">
                <a:solidFill>
                  <a:srgbClr val="00B0F0"/>
                </a:solidFill>
                <a:latin typeface="Adobe Caslon Pro Bold" pitchFamily="18" charset="-94"/>
              </a:rPr>
              <a:t>Same</a:t>
            </a:r>
            <a:r>
              <a:rPr lang="tr-TR" altLang="tr-TR" sz="2800" b="1" dirty="0" smtClean="0">
                <a:solidFill>
                  <a:srgbClr val="FF3300"/>
                </a:solidFill>
              </a:rPr>
              <a:t> </a:t>
            </a:r>
            <a:r>
              <a:rPr lang="tr-TR" altLang="tr-TR" sz="2800" dirty="0" smtClean="0">
                <a:solidFill>
                  <a:srgbClr val="FF3300"/>
                </a:solidFill>
              </a:rPr>
              <a:t>fonksiyonu aynı birim içindeki ilgili kelime gruplarını tarar.</a:t>
            </a:r>
            <a:r>
              <a:rPr lang="tr-TR" altLang="tr-TR" sz="2800" dirty="0" smtClean="0"/>
              <a:t> </a:t>
            </a:r>
          </a:p>
          <a:p>
            <a:pPr algn="just" eaLnBrk="1" hangingPunct="1">
              <a:lnSpc>
                <a:spcPct val="80000"/>
              </a:lnSpc>
            </a:pPr>
            <a:endParaRPr lang="tr-TR" altLang="tr-TR" sz="2800" dirty="0" smtClean="0"/>
          </a:p>
          <a:p>
            <a:pPr marL="0" algn="just" eaLnBrk="1" hangingPunct="1">
              <a:lnSpc>
                <a:spcPct val="80000"/>
              </a:lnSpc>
              <a:buFontTx/>
              <a:buNone/>
            </a:pPr>
            <a:r>
              <a:rPr lang="tr-TR" altLang="tr-TR" sz="2800" dirty="0" smtClean="0"/>
              <a:t>Mesela </a:t>
            </a:r>
            <a:r>
              <a:rPr lang="tr-TR" altLang="tr-TR" sz="2800" b="1" dirty="0" err="1" smtClean="0"/>
              <a:t>carbon</a:t>
            </a:r>
            <a:r>
              <a:rPr lang="tr-TR" altLang="tr-TR" sz="2800" dirty="0" smtClean="0"/>
              <a:t> AND </a:t>
            </a:r>
            <a:r>
              <a:rPr lang="tr-TR" altLang="tr-TR" sz="2800" b="1" dirty="0" err="1" smtClean="0"/>
              <a:t>monoxide</a:t>
            </a:r>
            <a:r>
              <a:rPr lang="tr-TR" altLang="tr-TR" sz="2800" dirty="0" smtClean="0"/>
              <a:t> diye tarama yapılınca, aynı makalenin </a:t>
            </a:r>
            <a:r>
              <a:rPr lang="tr-TR" altLang="tr-TR" sz="2800" dirty="0" smtClean="0">
                <a:solidFill>
                  <a:srgbClr val="FF0000"/>
                </a:solidFill>
              </a:rPr>
              <a:t>özet kısmında</a:t>
            </a:r>
            <a:r>
              <a:rPr lang="tr-TR" altLang="tr-TR" sz="2800" dirty="0" smtClean="0"/>
              <a:t> </a:t>
            </a:r>
            <a:r>
              <a:rPr lang="tr-TR" altLang="tr-TR" sz="2800" b="1" dirty="0" err="1" smtClean="0"/>
              <a:t>carbon</a:t>
            </a:r>
            <a:r>
              <a:rPr lang="tr-TR" altLang="tr-TR" sz="2800" b="1" dirty="0" smtClean="0"/>
              <a:t>,</a:t>
            </a:r>
            <a:r>
              <a:rPr lang="tr-TR" altLang="tr-TR" sz="2800" dirty="0" smtClean="0"/>
              <a:t> </a:t>
            </a:r>
            <a:r>
              <a:rPr lang="tr-TR" altLang="tr-TR" sz="2800" dirty="0" smtClean="0">
                <a:solidFill>
                  <a:srgbClr val="FF0000"/>
                </a:solidFill>
              </a:rPr>
              <a:t>anahtar kelimeler veya makale başlığında</a:t>
            </a:r>
            <a:r>
              <a:rPr lang="tr-TR" altLang="tr-TR" sz="2800" dirty="0" smtClean="0"/>
              <a:t> </a:t>
            </a:r>
            <a:r>
              <a:rPr lang="tr-TR" altLang="tr-TR" sz="2800" b="1" dirty="0" err="1" smtClean="0"/>
              <a:t>monoxide</a:t>
            </a:r>
            <a:r>
              <a:rPr lang="tr-TR" altLang="tr-TR" sz="2800" dirty="0" smtClean="0"/>
              <a:t> geçiyorsa, bu kaynak tarama sonuçlarında listelenir. </a:t>
            </a:r>
          </a:p>
          <a:p>
            <a:pPr marL="0" algn="just" eaLnBrk="1" hangingPunct="1">
              <a:lnSpc>
                <a:spcPct val="80000"/>
              </a:lnSpc>
            </a:pPr>
            <a:endParaRPr lang="tr-TR" altLang="tr-TR" sz="2800" dirty="0" smtClean="0"/>
          </a:p>
          <a:p>
            <a:pPr marL="0" algn="just" eaLnBrk="1" hangingPunct="1">
              <a:lnSpc>
                <a:spcPct val="80000"/>
              </a:lnSpc>
              <a:buFontTx/>
              <a:buNone/>
            </a:pPr>
            <a:r>
              <a:rPr lang="tr-TR" altLang="tr-TR" sz="2800" dirty="0" smtClean="0"/>
              <a:t>Eğer </a:t>
            </a:r>
            <a:r>
              <a:rPr lang="tr-TR" altLang="tr-TR" sz="2800" b="1" dirty="0" err="1" smtClean="0"/>
              <a:t>carbon</a:t>
            </a:r>
            <a:r>
              <a:rPr lang="tr-TR" altLang="tr-TR" sz="2800" dirty="0" smtClean="0"/>
              <a:t> SAME </a:t>
            </a:r>
            <a:r>
              <a:rPr lang="tr-TR" altLang="tr-TR" sz="2800" b="1" dirty="0" err="1" smtClean="0"/>
              <a:t>monoxide</a:t>
            </a:r>
            <a:r>
              <a:rPr lang="tr-TR" altLang="tr-TR" sz="2800" dirty="0" smtClean="0"/>
              <a:t> diye tarama yapılırsa her iki kelime aynı birimde ise (örneğin başlıkta (TITLE), veya özette (ABSTRACT, SYNOPSIS, SUMMARY) veya anahtar kelimelerde (KEY WORDS) tarama sonucu olarak listelenir.</a:t>
            </a:r>
          </a:p>
          <a:p>
            <a:pPr eaLnBrk="1" hangingPunct="1">
              <a:lnSpc>
                <a:spcPct val="80000"/>
              </a:lnSpc>
            </a:pPr>
            <a:endParaRPr lang="tr-TR" altLang="tr-TR" sz="28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71</a:t>
            </a:fld>
            <a:endParaRPr lang="tr-TR"/>
          </a:p>
        </p:txBody>
      </p:sp>
    </p:spTree>
    <p:extLst>
      <p:ext uri="{BB962C8B-B14F-4D97-AF65-F5344CB8AC3E}">
        <p14:creationId xmlns:p14="http://schemas.microsoft.com/office/powerpoint/2010/main" val="28422044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457200" y="549275"/>
            <a:ext cx="8229600" cy="5576888"/>
          </a:xfrm>
        </p:spPr>
        <p:txBody>
          <a:bodyPr>
            <a:normAutofit lnSpcReduction="10000"/>
          </a:bodyPr>
          <a:lstStyle/>
          <a:p>
            <a:pPr marL="0" algn="just" eaLnBrk="1" hangingPunct="1">
              <a:lnSpc>
                <a:spcPct val="80000"/>
              </a:lnSpc>
              <a:buFontTx/>
              <a:buNone/>
            </a:pPr>
            <a:r>
              <a:rPr lang="tr-TR" altLang="tr-TR" sz="2800" b="1" dirty="0" smtClean="0">
                <a:solidFill>
                  <a:srgbClr val="0000FF"/>
                </a:solidFill>
              </a:rPr>
              <a:t>NEAR/2 ; NEAR/3;  NEAR/4; …. </a:t>
            </a:r>
            <a:r>
              <a:rPr lang="tr-TR" altLang="tr-TR" sz="2800" dirty="0" smtClean="0">
                <a:solidFill>
                  <a:srgbClr val="FF3300"/>
                </a:solidFill>
              </a:rPr>
              <a:t>fonksiyonu aynı birim içindeki ilgili kelime gruplarını yakınlıklarına göre tarar.</a:t>
            </a:r>
            <a:r>
              <a:rPr lang="tr-TR" altLang="tr-TR" sz="2800" dirty="0" smtClean="0"/>
              <a:t> </a:t>
            </a:r>
          </a:p>
          <a:p>
            <a:pPr marL="0" algn="just" eaLnBrk="1" hangingPunct="1">
              <a:lnSpc>
                <a:spcPct val="80000"/>
              </a:lnSpc>
              <a:buFontTx/>
              <a:buNone/>
            </a:pPr>
            <a:r>
              <a:rPr lang="tr-TR" altLang="tr-TR" sz="2800" dirty="0" smtClean="0"/>
              <a:t>/3 gibi rakamlar iki kelimenin arasına girebilecek kelime sayısıdır. </a:t>
            </a:r>
          </a:p>
          <a:p>
            <a:pPr marL="0" algn="just" eaLnBrk="1" hangingPunct="1">
              <a:lnSpc>
                <a:spcPct val="80000"/>
              </a:lnSpc>
            </a:pPr>
            <a:endParaRPr lang="tr-TR" altLang="tr-TR" sz="2800" dirty="0" smtClean="0"/>
          </a:p>
          <a:p>
            <a:pPr marL="0" algn="just" eaLnBrk="1" hangingPunct="1">
              <a:lnSpc>
                <a:spcPct val="80000"/>
              </a:lnSpc>
              <a:buFontTx/>
              <a:buNone/>
            </a:pPr>
            <a:r>
              <a:rPr lang="tr-TR" altLang="tr-TR" sz="2800" dirty="0" smtClean="0"/>
              <a:t>	</a:t>
            </a:r>
            <a:r>
              <a:rPr lang="tr-TR" altLang="tr-TR" sz="2800" dirty="0" err="1" smtClean="0">
                <a:solidFill>
                  <a:srgbClr val="FF0000"/>
                </a:solidFill>
              </a:rPr>
              <a:t>Title</a:t>
            </a:r>
            <a:r>
              <a:rPr lang="tr-TR" altLang="tr-TR" sz="2800" dirty="0" smtClean="0">
                <a:solidFill>
                  <a:srgbClr val="FF0000"/>
                </a:solidFill>
              </a:rPr>
              <a:t>=(</a:t>
            </a:r>
            <a:r>
              <a:rPr lang="tr-TR" altLang="tr-TR" sz="2800" dirty="0" err="1" smtClean="0">
                <a:solidFill>
                  <a:srgbClr val="FF0000"/>
                </a:solidFill>
              </a:rPr>
              <a:t>hydrogen</a:t>
            </a:r>
            <a:r>
              <a:rPr lang="tr-TR" altLang="tr-TR" sz="2800" dirty="0" smtClean="0">
                <a:solidFill>
                  <a:srgbClr val="FF0000"/>
                </a:solidFill>
              </a:rPr>
              <a:t> </a:t>
            </a:r>
            <a:r>
              <a:rPr lang="tr-TR" altLang="tr-TR" sz="2800" dirty="0" err="1" smtClean="0">
                <a:solidFill>
                  <a:srgbClr val="FF0000"/>
                </a:solidFill>
              </a:rPr>
              <a:t>near</a:t>
            </a:r>
            <a:r>
              <a:rPr lang="tr-TR" altLang="tr-TR" sz="2800" dirty="0" smtClean="0">
                <a:solidFill>
                  <a:srgbClr val="FF0000"/>
                </a:solidFill>
              </a:rPr>
              <a:t>/2 sensor)</a:t>
            </a:r>
          </a:p>
          <a:p>
            <a:pPr marL="0" algn="just" eaLnBrk="1" hangingPunct="1">
              <a:lnSpc>
                <a:spcPct val="80000"/>
              </a:lnSpc>
              <a:buFontTx/>
              <a:buNone/>
            </a:pPr>
            <a:r>
              <a:rPr lang="tr-TR" altLang="tr-TR" sz="2800" dirty="0" smtClean="0">
                <a:solidFill>
                  <a:srgbClr val="FF0000"/>
                </a:solidFill>
              </a:rPr>
              <a:t> </a:t>
            </a:r>
          </a:p>
          <a:p>
            <a:pPr marL="0" algn="just" eaLnBrk="1" hangingPunct="1"/>
            <a:r>
              <a:rPr lang="tr-TR" altLang="tr-TR" sz="2400" b="1" dirty="0" smtClean="0">
                <a:latin typeface="Adobe Devanagari" pitchFamily="18" charset="0"/>
                <a:cs typeface="Adobe Devanagari" pitchFamily="18" charset="0"/>
              </a:rPr>
              <a:t>A </a:t>
            </a:r>
            <a:r>
              <a:rPr lang="tr-TR" altLang="tr-TR" sz="2400" b="1" dirty="0" err="1" smtClean="0">
                <a:latin typeface="Adobe Devanagari" pitchFamily="18" charset="0"/>
                <a:cs typeface="Adobe Devanagari" pitchFamily="18" charset="0"/>
              </a:rPr>
              <a:t>Novel</a:t>
            </a:r>
            <a:r>
              <a:rPr lang="tr-TR" altLang="tr-TR" sz="2400" b="1" dirty="0" smtClean="0">
                <a:latin typeface="Adobe Devanagari" pitchFamily="18" charset="0"/>
                <a:cs typeface="Adobe Devanagari" pitchFamily="18" charset="0"/>
              </a:rPr>
              <a:t> </a:t>
            </a:r>
            <a:r>
              <a:rPr lang="tr-TR" altLang="tr-TR" sz="2400" b="1" dirty="0" err="1" smtClean="0">
                <a:solidFill>
                  <a:srgbClr val="C00000"/>
                </a:solidFill>
                <a:latin typeface="Adobe Devanagari" pitchFamily="18" charset="0"/>
                <a:cs typeface="Adobe Devanagari" pitchFamily="18" charset="0"/>
              </a:rPr>
              <a:t>Hydrogen</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Peroxide</a:t>
            </a:r>
            <a:r>
              <a:rPr lang="tr-TR" altLang="tr-TR" sz="2400" b="1" dirty="0" smtClean="0">
                <a:latin typeface="Adobe Devanagari" pitchFamily="18" charset="0"/>
                <a:cs typeface="Adobe Devanagari" pitchFamily="18" charset="0"/>
              </a:rPr>
              <a:t> </a:t>
            </a:r>
            <a:r>
              <a:rPr lang="tr-TR" altLang="tr-TR" sz="2400" b="1" dirty="0" smtClean="0">
                <a:solidFill>
                  <a:srgbClr val="C00000"/>
                </a:solidFill>
                <a:latin typeface="Adobe Devanagari" pitchFamily="18" charset="0"/>
                <a:cs typeface="Adobe Devanagari" pitchFamily="18" charset="0"/>
              </a:rPr>
              <a:t>Sensor</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Based</a:t>
            </a:r>
            <a:r>
              <a:rPr lang="tr-TR" altLang="tr-TR" sz="2400" b="1" dirty="0" smtClean="0">
                <a:latin typeface="Adobe Devanagari" pitchFamily="18" charset="0"/>
                <a:cs typeface="Adobe Devanagari" pitchFamily="18" charset="0"/>
              </a:rPr>
              <a:t> on </a:t>
            </a:r>
            <a:r>
              <a:rPr lang="tr-TR" altLang="tr-TR" sz="2400" b="1" dirty="0" err="1" smtClean="0">
                <a:latin typeface="Adobe Devanagari" pitchFamily="18" charset="0"/>
                <a:cs typeface="Adobe Devanagari" pitchFamily="18" charset="0"/>
              </a:rPr>
              <a:t>the</a:t>
            </a:r>
            <a:r>
              <a:rPr lang="tr-TR" altLang="tr-TR" sz="2400" b="1" dirty="0" smtClean="0">
                <a:latin typeface="Adobe Devanagari" pitchFamily="18" charset="0"/>
                <a:cs typeface="Adobe Devanagari" pitchFamily="18" charset="0"/>
              </a:rPr>
              <a:t> Direct </a:t>
            </a:r>
            <a:r>
              <a:rPr lang="tr-TR" altLang="tr-TR" sz="2400" b="1" dirty="0" err="1" smtClean="0">
                <a:latin typeface="Adobe Devanagari" pitchFamily="18" charset="0"/>
                <a:cs typeface="Adobe Devanagari" pitchFamily="18" charset="0"/>
              </a:rPr>
              <a:t>Electron</a:t>
            </a:r>
            <a:r>
              <a:rPr lang="tr-TR" altLang="tr-TR" sz="2400" b="1" dirty="0" smtClean="0">
                <a:latin typeface="Adobe Devanagari" pitchFamily="18" charset="0"/>
                <a:cs typeface="Adobe Devanagari" pitchFamily="18" charset="0"/>
              </a:rPr>
              <a:t> Transfer of </a:t>
            </a:r>
            <a:r>
              <a:rPr lang="tr-TR" altLang="tr-TR" sz="2400" b="1" dirty="0" err="1" smtClean="0">
                <a:latin typeface="Adobe Devanagari" pitchFamily="18" charset="0"/>
                <a:cs typeface="Adobe Devanagari" pitchFamily="18" charset="0"/>
              </a:rPr>
              <a:t>Catalase</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Immobilized</a:t>
            </a:r>
            <a:r>
              <a:rPr lang="tr-TR" altLang="tr-TR" sz="2400" b="1" dirty="0" smtClean="0">
                <a:latin typeface="Adobe Devanagari" pitchFamily="18" charset="0"/>
                <a:cs typeface="Adobe Devanagari" pitchFamily="18" charset="0"/>
              </a:rPr>
              <a:t> on </a:t>
            </a:r>
            <a:r>
              <a:rPr lang="tr-TR" altLang="tr-TR" sz="2400" b="1" dirty="0" err="1" smtClean="0">
                <a:latin typeface="Adobe Devanagari" pitchFamily="18" charset="0"/>
                <a:cs typeface="Adobe Devanagari" pitchFamily="18" charset="0"/>
              </a:rPr>
              <a:t>Nano-Sized</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NiO</a:t>
            </a:r>
            <a:r>
              <a:rPr lang="tr-TR" altLang="tr-TR" sz="2400" b="1" dirty="0" smtClean="0">
                <a:latin typeface="Adobe Devanagari" pitchFamily="18" charset="0"/>
                <a:cs typeface="Adobe Devanagari" pitchFamily="18" charset="0"/>
              </a:rPr>
              <a:t>/</a:t>
            </a:r>
            <a:r>
              <a:rPr lang="tr-TR" altLang="tr-TR" sz="2400" b="1" dirty="0" err="1" smtClean="0">
                <a:latin typeface="Adobe Devanagari" pitchFamily="18" charset="0"/>
                <a:cs typeface="Adobe Devanagari" pitchFamily="18" charset="0"/>
              </a:rPr>
              <a:t>MWCNTs</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Composite</a:t>
            </a:r>
            <a:r>
              <a:rPr lang="tr-TR" altLang="tr-TR" sz="2400" b="1" dirty="0" smtClean="0">
                <a:latin typeface="Adobe Devanagari" pitchFamily="18" charset="0"/>
                <a:cs typeface="Adobe Devanagari" pitchFamily="18" charset="0"/>
              </a:rPr>
              <a:t> Film</a:t>
            </a:r>
          </a:p>
          <a:p>
            <a:pPr marL="0" algn="just" eaLnBrk="1" hangingPunct="1"/>
            <a:endParaRPr lang="tr-TR" altLang="tr-TR" sz="1100" b="1" dirty="0" smtClean="0">
              <a:latin typeface="Adobe Devanagari" pitchFamily="18" charset="0"/>
              <a:cs typeface="Adobe Devanagari" pitchFamily="18" charset="0"/>
            </a:endParaRPr>
          </a:p>
          <a:p>
            <a:pPr marL="0" algn="just" eaLnBrk="1" hangingPunct="1"/>
            <a:r>
              <a:rPr lang="tr-TR" altLang="tr-TR" sz="2400" b="1" dirty="0" err="1" smtClean="0">
                <a:latin typeface="Adobe Devanagari" pitchFamily="18" charset="0"/>
                <a:cs typeface="Adobe Devanagari" pitchFamily="18" charset="0"/>
              </a:rPr>
              <a:t>Electrothermally</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Induced</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Highly</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Responsive</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and</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Highly</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Selective</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Vanadium</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Oxide</a:t>
            </a:r>
            <a:r>
              <a:rPr lang="tr-TR" altLang="tr-TR" sz="2400" b="1" dirty="0" smtClean="0">
                <a:latin typeface="Adobe Devanagari" pitchFamily="18" charset="0"/>
                <a:cs typeface="Adobe Devanagari" pitchFamily="18" charset="0"/>
              </a:rPr>
              <a:t> </a:t>
            </a:r>
            <a:r>
              <a:rPr lang="tr-TR" altLang="tr-TR" sz="2400" b="1" dirty="0" err="1" smtClean="0">
                <a:solidFill>
                  <a:srgbClr val="C00000"/>
                </a:solidFill>
                <a:latin typeface="Adobe Devanagari" pitchFamily="18" charset="0"/>
                <a:cs typeface="Adobe Devanagari" pitchFamily="18" charset="0"/>
              </a:rPr>
              <a:t>Hydrogen</a:t>
            </a:r>
            <a:r>
              <a:rPr lang="tr-TR" altLang="tr-TR" sz="2400" b="1" dirty="0" smtClean="0">
                <a:solidFill>
                  <a:srgbClr val="C00000"/>
                </a:solidFill>
                <a:latin typeface="Adobe Devanagari" pitchFamily="18" charset="0"/>
                <a:cs typeface="Adobe Devanagari" pitchFamily="18" charset="0"/>
              </a:rPr>
              <a:t> Sensor </a:t>
            </a:r>
            <a:r>
              <a:rPr lang="tr-TR" altLang="tr-TR" sz="2400" b="1" dirty="0" err="1" smtClean="0">
                <a:latin typeface="Adobe Devanagari" pitchFamily="18" charset="0"/>
                <a:cs typeface="Adobe Devanagari" pitchFamily="18" charset="0"/>
              </a:rPr>
              <a:t>Based</a:t>
            </a:r>
            <a:r>
              <a:rPr lang="tr-TR" altLang="tr-TR" sz="2400" b="1" dirty="0" smtClean="0">
                <a:latin typeface="Adobe Devanagari" pitchFamily="18" charset="0"/>
                <a:cs typeface="Adobe Devanagari" pitchFamily="18" charset="0"/>
              </a:rPr>
              <a:t> on Metal-</a:t>
            </a:r>
            <a:r>
              <a:rPr lang="tr-TR" altLang="tr-TR" sz="2400" b="1" dirty="0" err="1" smtClean="0">
                <a:latin typeface="Adobe Devanagari" pitchFamily="18" charset="0"/>
                <a:cs typeface="Adobe Devanagari" pitchFamily="18" charset="0"/>
              </a:rPr>
              <a:t>Insulator</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Transition</a:t>
            </a:r>
            <a:endParaRPr lang="tr-TR" altLang="tr-TR" sz="2400" b="1" dirty="0" smtClean="0">
              <a:latin typeface="Adobe Devanagari" pitchFamily="18" charset="0"/>
              <a:cs typeface="Adobe Devanagari" pitchFamily="18" charset="0"/>
            </a:endParaRPr>
          </a:p>
          <a:p>
            <a:pPr marL="0" algn="just" eaLnBrk="1" hangingPunct="1">
              <a:lnSpc>
                <a:spcPct val="80000"/>
              </a:lnSpc>
              <a:buFontTx/>
              <a:buNone/>
            </a:pPr>
            <a:r>
              <a:rPr lang="tr-TR" altLang="tr-TR" sz="1000" b="1" dirty="0" smtClean="0">
                <a:solidFill>
                  <a:srgbClr val="C00000"/>
                </a:solidFill>
                <a:latin typeface="Adobe Devanagari" pitchFamily="18" charset="0"/>
                <a:cs typeface="Adobe Devanagari" pitchFamily="18" charset="0"/>
              </a:rPr>
              <a:t>	</a:t>
            </a:r>
          </a:p>
          <a:p>
            <a:pPr marL="0" algn="just" eaLnBrk="1" hangingPunct="1">
              <a:lnSpc>
                <a:spcPct val="80000"/>
              </a:lnSpc>
              <a:buFontTx/>
              <a:buNone/>
            </a:pPr>
            <a:r>
              <a:rPr lang="tr-TR" altLang="tr-TR" sz="2400" b="1" dirty="0" smtClean="0">
                <a:solidFill>
                  <a:srgbClr val="C00000"/>
                </a:solidFill>
                <a:latin typeface="Adobe Devanagari" pitchFamily="18" charset="0"/>
                <a:cs typeface="Adobe Devanagari" pitchFamily="18" charset="0"/>
              </a:rPr>
              <a:t>      </a:t>
            </a:r>
            <a:r>
              <a:rPr lang="tr-TR" altLang="tr-TR" sz="2400" b="1" dirty="0" err="1" smtClean="0">
                <a:solidFill>
                  <a:srgbClr val="C00000"/>
                </a:solidFill>
                <a:latin typeface="Adobe Devanagari" pitchFamily="18" charset="0"/>
                <a:cs typeface="Adobe Devanagari" pitchFamily="18" charset="0"/>
              </a:rPr>
              <a:t>Hydrogen</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selective</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gas</a:t>
            </a:r>
            <a:r>
              <a:rPr lang="tr-TR" altLang="tr-TR" sz="2400" b="1" dirty="0" smtClean="0">
                <a:latin typeface="Adobe Devanagari" pitchFamily="18" charset="0"/>
                <a:cs typeface="Adobe Devanagari" pitchFamily="18" charset="0"/>
              </a:rPr>
              <a:t> </a:t>
            </a:r>
            <a:r>
              <a:rPr lang="tr-TR" altLang="tr-TR" sz="2400" b="1" dirty="0" smtClean="0">
                <a:solidFill>
                  <a:srgbClr val="C00000"/>
                </a:solidFill>
                <a:latin typeface="Adobe Devanagari" pitchFamily="18" charset="0"/>
                <a:cs typeface="Adobe Devanagari" pitchFamily="18" charset="0"/>
              </a:rPr>
              <a:t>sensor</a:t>
            </a:r>
            <a:r>
              <a:rPr lang="tr-TR" altLang="tr-TR" sz="2400" b="1" dirty="0" smtClean="0">
                <a:latin typeface="Adobe Devanagari" pitchFamily="18" charset="0"/>
                <a:cs typeface="Adobe Devanagari" pitchFamily="18" charset="0"/>
              </a:rPr>
              <a:t> in </a:t>
            </a:r>
            <a:r>
              <a:rPr lang="tr-TR" altLang="tr-TR" sz="2400" b="1" dirty="0" err="1" smtClean="0">
                <a:latin typeface="Adobe Devanagari" pitchFamily="18" charset="0"/>
                <a:cs typeface="Adobe Devanagari" pitchFamily="18" charset="0"/>
              </a:rPr>
              <a:t>humid</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environment</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based</a:t>
            </a:r>
            <a:r>
              <a:rPr lang="tr-TR" altLang="tr-TR" sz="2400" b="1" dirty="0" smtClean="0">
                <a:latin typeface="Adobe Devanagari" pitchFamily="18" charset="0"/>
                <a:cs typeface="Adobe Devanagari" pitchFamily="18" charset="0"/>
              </a:rPr>
              <a:t> on </a:t>
            </a:r>
            <a:r>
              <a:rPr lang="tr-TR" altLang="tr-TR" sz="2400" b="1" dirty="0" err="1" smtClean="0">
                <a:latin typeface="Adobe Devanagari" pitchFamily="18" charset="0"/>
                <a:cs typeface="Adobe Devanagari" pitchFamily="18" charset="0"/>
              </a:rPr>
              <a:t>polymer</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coated</a:t>
            </a:r>
            <a:r>
              <a:rPr lang="tr-TR" altLang="tr-TR" sz="2400" b="1" dirty="0" smtClean="0">
                <a:latin typeface="Adobe Devanagari" pitchFamily="18" charset="0"/>
                <a:cs typeface="Adobe Devanagari" pitchFamily="18" charset="0"/>
              </a:rPr>
              <a:t> </a:t>
            </a:r>
            <a:r>
              <a:rPr lang="tr-TR" altLang="tr-TR" sz="2400" b="1" dirty="0" err="1" smtClean="0">
                <a:latin typeface="Adobe Devanagari" pitchFamily="18" charset="0"/>
                <a:cs typeface="Adobe Devanagari" pitchFamily="18" charset="0"/>
              </a:rPr>
              <a:t>nanostructured-doped</a:t>
            </a:r>
            <a:r>
              <a:rPr lang="tr-TR" altLang="tr-TR" sz="2400" b="1" dirty="0" smtClean="0">
                <a:latin typeface="Adobe Devanagari" pitchFamily="18" charset="0"/>
                <a:cs typeface="Adobe Devanagari" pitchFamily="18" charset="0"/>
              </a:rPr>
              <a:t> tin </a:t>
            </a:r>
            <a:r>
              <a:rPr lang="tr-TR" altLang="tr-TR" sz="2400" b="1" dirty="0" err="1" smtClean="0">
                <a:latin typeface="Adobe Devanagari" pitchFamily="18" charset="0"/>
                <a:cs typeface="Adobe Devanagari" pitchFamily="18" charset="0"/>
              </a:rPr>
              <a:t>oxide</a:t>
            </a:r>
            <a:endParaRPr lang="tr-TR" altLang="tr-TR" sz="2400" b="1" dirty="0" smtClean="0">
              <a:latin typeface="Adobe Devanagari" pitchFamily="18" charset="0"/>
              <a:cs typeface="Adobe Devanagari" pitchFamily="18" charset="0"/>
            </a:endParaRPr>
          </a:p>
          <a:p>
            <a:pPr marL="0" algn="just" eaLnBrk="1" hangingPunct="1">
              <a:lnSpc>
                <a:spcPct val="80000"/>
              </a:lnSpc>
              <a:buFontTx/>
              <a:buNone/>
            </a:pPr>
            <a:endParaRPr lang="tr-TR" altLang="tr-TR" sz="28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72</a:t>
            </a:fld>
            <a:endParaRPr lang="tr-TR"/>
          </a:p>
        </p:txBody>
      </p:sp>
    </p:spTree>
    <p:extLst>
      <p:ext uri="{BB962C8B-B14F-4D97-AF65-F5344CB8AC3E}">
        <p14:creationId xmlns:p14="http://schemas.microsoft.com/office/powerpoint/2010/main" val="36155401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a:lstStyle/>
          <a:p>
            <a:pPr marL="72000" algn="just" eaLnBrk="1" hangingPunct="1">
              <a:buFontTx/>
              <a:buNone/>
            </a:pPr>
            <a:r>
              <a:rPr lang="tr-TR" altLang="tr-TR" sz="3500" b="1" dirty="0" smtClean="0">
                <a:solidFill>
                  <a:srgbClr val="0000FF"/>
                </a:solidFill>
              </a:rPr>
              <a:t>Tırnak (“</a:t>
            </a:r>
            <a:r>
              <a:rPr lang="tr-TR" altLang="tr-TR" sz="3500" b="1" dirty="0" smtClean="0">
                <a:solidFill>
                  <a:schemeClr val="bg1"/>
                </a:solidFill>
              </a:rPr>
              <a:t>……….</a:t>
            </a:r>
            <a:r>
              <a:rPr lang="tr-TR" altLang="tr-TR" sz="3500" b="1" dirty="0" smtClean="0">
                <a:solidFill>
                  <a:srgbClr val="0000FF"/>
                </a:solidFill>
              </a:rPr>
              <a:t>”) Fonksiyonu:</a:t>
            </a:r>
            <a:r>
              <a:rPr lang="tr-TR" altLang="tr-TR" sz="3500" dirty="0" smtClean="0"/>
              <a:t> </a:t>
            </a:r>
            <a:r>
              <a:rPr lang="tr-TR" altLang="tr-TR" sz="3500" dirty="0" smtClean="0">
                <a:solidFill>
                  <a:srgbClr val="FF3300"/>
                </a:solidFill>
              </a:rPr>
              <a:t>Taranan kelimeler tırnak (</a:t>
            </a:r>
            <a:r>
              <a:rPr lang="tr-TR" altLang="tr-TR" sz="3500" b="1" dirty="0" smtClean="0">
                <a:solidFill>
                  <a:srgbClr val="FF3300"/>
                </a:solidFill>
              </a:rPr>
              <a:t>“</a:t>
            </a:r>
            <a:r>
              <a:rPr lang="tr-TR" altLang="tr-TR" sz="3500" b="1" dirty="0" smtClean="0">
                <a:solidFill>
                  <a:schemeClr val="bg1"/>
                </a:solidFill>
              </a:rPr>
              <a:t>………</a:t>
            </a:r>
            <a:r>
              <a:rPr lang="tr-TR" altLang="tr-TR" sz="3500" b="1" dirty="0" smtClean="0">
                <a:solidFill>
                  <a:srgbClr val="FF3300"/>
                </a:solidFill>
              </a:rPr>
              <a:t>”</a:t>
            </a:r>
            <a:r>
              <a:rPr lang="tr-TR" altLang="tr-TR" sz="3500" dirty="0" smtClean="0">
                <a:solidFill>
                  <a:srgbClr val="FF3300"/>
                </a:solidFill>
              </a:rPr>
              <a:t>) içine yazılarak </a:t>
            </a:r>
            <a:r>
              <a:rPr lang="tr-TR" altLang="tr-TR" sz="3500" i="1" dirty="0" err="1" smtClean="0">
                <a:solidFill>
                  <a:srgbClr val="FF3300"/>
                </a:solidFill>
              </a:rPr>
              <a:t>exact</a:t>
            </a:r>
            <a:r>
              <a:rPr lang="tr-TR" altLang="tr-TR" sz="3500" i="1" dirty="0" smtClean="0">
                <a:solidFill>
                  <a:srgbClr val="FF3300"/>
                </a:solidFill>
              </a:rPr>
              <a:t> </a:t>
            </a:r>
            <a:r>
              <a:rPr lang="tr-TR" altLang="tr-TR" sz="3500" i="1" dirty="0" err="1" smtClean="0">
                <a:solidFill>
                  <a:srgbClr val="FF3300"/>
                </a:solidFill>
              </a:rPr>
              <a:t>phrase</a:t>
            </a:r>
            <a:r>
              <a:rPr lang="tr-TR" altLang="tr-TR" sz="3500" dirty="0" smtClean="0">
                <a:solidFill>
                  <a:srgbClr val="FF3300"/>
                </a:solidFill>
              </a:rPr>
              <a:t> (tam ibare ya da deyim) taraması yapılabilir. </a:t>
            </a:r>
          </a:p>
          <a:p>
            <a:pPr marL="72000" algn="just" eaLnBrk="1" hangingPunct="1">
              <a:buFontTx/>
              <a:buNone/>
            </a:pPr>
            <a:r>
              <a:rPr lang="tr-TR" altLang="tr-TR" sz="3500" dirty="0" smtClean="0"/>
              <a:t>	</a:t>
            </a:r>
          </a:p>
          <a:p>
            <a:pPr marL="72000" algn="just" eaLnBrk="1" hangingPunct="1">
              <a:buFontTx/>
              <a:buNone/>
            </a:pPr>
            <a:r>
              <a:rPr lang="tr-TR" altLang="tr-TR" sz="3500" dirty="0" smtClean="0"/>
              <a:t>	Bu işlevin </a:t>
            </a:r>
            <a:r>
              <a:rPr lang="tr-TR" altLang="tr-TR" sz="3500" dirty="0" smtClean="0">
                <a:solidFill>
                  <a:srgbClr val="0000FF"/>
                </a:solidFill>
              </a:rPr>
              <a:t>AND</a:t>
            </a:r>
            <a:r>
              <a:rPr lang="tr-TR" altLang="tr-TR" sz="3500" dirty="0" smtClean="0"/>
              <a:t> fonksiyonu ile yapılan taramadan şöyle bir farkı vardır….</a:t>
            </a:r>
            <a:r>
              <a:rPr lang="tr-TR" altLang="tr-TR" sz="3500" dirty="0" smtClean="0">
                <a:sym typeface="Wingdings" pitchFamily="2" charset="2"/>
              </a:rPr>
              <a:t></a:t>
            </a:r>
            <a:endParaRPr lang="tr-TR" altLang="tr-TR" sz="35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73</a:t>
            </a:fld>
            <a:endParaRPr lang="tr-TR"/>
          </a:p>
        </p:txBody>
      </p:sp>
    </p:spTree>
    <p:extLst>
      <p:ext uri="{BB962C8B-B14F-4D97-AF65-F5344CB8AC3E}">
        <p14:creationId xmlns:p14="http://schemas.microsoft.com/office/powerpoint/2010/main" val="38816534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tr-TR" altLang="tr-TR" smtClean="0">
                <a:solidFill>
                  <a:srgbClr val="FF0000"/>
                </a:solidFill>
              </a:rPr>
              <a:t>Fark…..</a:t>
            </a:r>
          </a:p>
        </p:txBody>
      </p:sp>
      <p:sp>
        <p:nvSpPr>
          <p:cNvPr id="33795" name="Rectangle 3"/>
          <p:cNvSpPr>
            <a:spLocks noGrp="1" noChangeArrowheads="1"/>
          </p:cNvSpPr>
          <p:nvPr>
            <p:ph type="body" idx="1"/>
          </p:nvPr>
        </p:nvSpPr>
        <p:spPr>
          <a:xfrm>
            <a:off x="457200" y="1340768"/>
            <a:ext cx="8229600" cy="4785395"/>
          </a:xfrm>
        </p:spPr>
        <p:txBody>
          <a:bodyPr>
            <a:noAutofit/>
          </a:bodyPr>
          <a:lstStyle/>
          <a:p>
            <a:pPr marL="0" indent="0" eaLnBrk="1" hangingPunct="1">
              <a:buNone/>
            </a:pPr>
            <a:r>
              <a:rPr lang="tr-TR" altLang="tr-TR" sz="2800" dirty="0" err="1" smtClean="0">
                <a:solidFill>
                  <a:srgbClr val="3333CC"/>
                </a:solidFill>
              </a:rPr>
              <a:t>Topic</a:t>
            </a:r>
            <a:r>
              <a:rPr lang="tr-TR" altLang="tr-TR" sz="2800" dirty="0" smtClean="0">
                <a:solidFill>
                  <a:srgbClr val="3333CC"/>
                </a:solidFill>
              </a:rPr>
              <a:t>=  "</a:t>
            </a:r>
            <a:r>
              <a:rPr lang="tr-TR" altLang="tr-TR" sz="2800" dirty="0" err="1" smtClean="0">
                <a:solidFill>
                  <a:srgbClr val="FF0000"/>
                </a:solidFill>
              </a:rPr>
              <a:t>carbon</a:t>
            </a:r>
            <a:r>
              <a:rPr lang="tr-TR" altLang="tr-TR" sz="2800" dirty="0" smtClean="0">
                <a:solidFill>
                  <a:srgbClr val="FF0000"/>
                </a:solidFill>
              </a:rPr>
              <a:t> </a:t>
            </a:r>
            <a:r>
              <a:rPr lang="tr-TR" altLang="tr-TR" sz="2800" dirty="0" err="1" smtClean="0">
                <a:solidFill>
                  <a:srgbClr val="FF0000"/>
                </a:solidFill>
              </a:rPr>
              <a:t>monoxide</a:t>
            </a:r>
            <a:r>
              <a:rPr lang="tr-TR" altLang="tr-TR" sz="2800" dirty="0" smtClean="0">
                <a:solidFill>
                  <a:srgbClr val="FF0000"/>
                </a:solidFill>
              </a:rPr>
              <a:t> sensor*</a:t>
            </a:r>
            <a:r>
              <a:rPr lang="tr-TR" altLang="tr-TR" sz="2800" dirty="0" smtClean="0">
                <a:solidFill>
                  <a:srgbClr val="3333CC"/>
                </a:solidFill>
              </a:rPr>
              <a:t>”</a:t>
            </a:r>
          </a:p>
          <a:p>
            <a:pPr marL="0" indent="0" eaLnBrk="1" hangingPunct="1">
              <a:buNone/>
            </a:pPr>
            <a:r>
              <a:rPr lang="tr-TR" altLang="tr-TR" sz="2800" dirty="0" err="1" smtClean="0">
                <a:solidFill>
                  <a:srgbClr val="3333CC"/>
                </a:solidFill>
              </a:rPr>
              <a:t>Timespan</a:t>
            </a:r>
            <a:r>
              <a:rPr lang="tr-TR" altLang="tr-TR" sz="2800" dirty="0" smtClean="0">
                <a:solidFill>
                  <a:srgbClr val="3333CC"/>
                </a:solidFill>
              </a:rPr>
              <a:t>=</a:t>
            </a:r>
            <a:r>
              <a:rPr lang="tr-TR" altLang="tr-TR" sz="2800" dirty="0" err="1" smtClean="0"/>
              <a:t>All</a:t>
            </a:r>
            <a:r>
              <a:rPr lang="tr-TR" altLang="tr-TR" sz="2800" dirty="0" smtClean="0"/>
              <a:t> </a:t>
            </a:r>
            <a:r>
              <a:rPr lang="tr-TR" altLang="tr-TR" sz="2800" dirty="0" err="1" smtClean="0"/>
              <a:t>Years</a:t>
            </a:r>
            <a:r>
              <a:rPr lang="tr-TR" altLang="tr-TR" sz="2800" dirty="0" smtClean="0"/>
              <a:t>. </a:t>
            </a:r>
            <a:r>
              <a:rPr lang="tr-TR" altLang="tr-TR" sz="2800" dirty="0" smtClean="0">
                <a:solidFill>
                  <a:srgbClr val="3333CC"/>
                </a:solidFill>
              </a:rPr>
              <a:t/>
            </a:r>
            <a:br>
              <a:rPr lang="tr-TR" altLang="tr-TR" sz="2800" dirty="0" smtClean="0">
                <a:solidFill>
                  <a:srgbClr val="3333CC"/>
                </a:solidFill>
              </a:rPr>
            </a:br>
            <a:r>
              <a:rPr lang="tr-TR" altLang="tr-TR" sz="2800" dirty="0" smtClean="0">
                <a:solidFill>
                  <a:srgbClr val="3333CC"/>
                </a:solidFill>
              </a:rPr>
              <a:t>Databases=</a:t>
            </a:r>
            <a:r>
              <a:rPr lang="tr-TR" altLang="tr-TR" sz="2800" dirty="0" smtClean="0"/>
              <a:t>SCI-EXPANDED, SSCI, A&amp;HCI, CPCI-S, CPCI-SSH. </a:t>
            </a:r>
          </a:p>
          <a:p>
            <a:pPr marL="0" indent="0" eaLnBrk="1" hangingPunct="1">
              <a:buNone/>
            </a:pPr>
            <a:r>
              <a:rPr lang="tr-TR" altLang="tr-TR" sz="2800" dirty="0" err="1" smtClean="0">
                <a:solidFill>
                  <a:srgbClr val="3333CC"/>
                </a:solidFill>
              </a:rPr>
              <a:t>Results</a:t>
            </a:r>
            <a:r>
              <a:rPr lang="tr-TR" altLang="tr-TR" sz="2800" dirty="0" smtClean="0">
                <a:solidFill>
                  <a:srgbClr val="3333CC"/>
                </a:solidFill>
              </a:rPr>
              <a:t>:</a:t>
            </a:r>
            <a:r>
              <a:rPr lang="tr-TR" altLang="tr-TR" sz="2800" dirty="0" smtClean="0"/>
              <a:t> 139</a:t>
            </a:r>
          </a:p>
          <a:p>
            <a:pPr marL="0" indent="0" eaLnBrk="1" hangingPunct="1">
              <a:buNone/>
            </a:pPr>
            <a:r>
              <a:rPr lang="tr-TR" altLang="tr-TR" sz="2800" dirty="0" err="1" smtClean="0">
                <a:solidFill>
                  <a:srgbClr val="3333CC"/>
                </a:solidFill>
              </a:rPr>
              <a:t>Topic</a:t>
            </a:r>
            <a:r>
              <a:rPr lang="tr-TR" altLang="tr-TR" sz="2800" dirty="0" smtClean="0">
                <a:solidFill>
                  <a:srgbClr val="3333CC"/>
                </a:solidFill>
              </a:rPr>
              <a:t>= </a:t>
            </a:r>
            <a:r>
              <a:rPr lang="tr-TR" altLang="tr-TR" sz="2800" dirty="0" err="1" smtClean="0">
                <a:solidFill>
                  <a:srgbClr val="FF0000"/>
                </a:solidFill>
              </a:rPr>
              <a:t>carbon</a:t>
            </a:r>
            <a:r>
              <a:rPr lang="tr-TR" altLang="tr-TR" sz="2800" dirty="0" smtClean="0">
                <a:solidFill>
                  <a:srgbClr val="FF0000"/>
                </a:solidFill>
              </a:rPr>
              <a:t> </a:t>
            </a:r>
            <a:r>
              <a:rPr lang="tr-TR" altLang="tr-TR" sz="2800" dirty="0" err="1" smtClean="0">
                <a:solidFill>
                  <a:srgbClr val="FF0000"/>
                </a:solidFill>
              </a:rPr>
              <a:t>monoxide</a:t>
            </a:r>
            <a:r>
              <a:rPr lang="tr-TR" altLang="tr-TR" sz="2800" dirty="0" smtClean="0">
                <a:solidFill>
                  <a:srgbClr val="FF0000"/>
                </a:solidFill>
              </a:rPr>
              <a:t> AND sensor</a:t>
            </a:r>
            <a:r>
              <a:rPr lang="tr-TR" altLang="tr-TR" sz="2800" dirty="0" smtClean="0">
                <a:solidFill>
                  <a:srgbClr val="3333CC"/>
                </a:solidFill>
              </a:rPr>
              <a:t> </a:t>
            </a:r>
          </a:p>
          <a:p>
            <a:pPr marL="0" indent="0" eaLnBrk="1" hangingPunct="1">
              <a:buNone/>
            </a:pPr>
            <a:r>
              <a:rPr lang="tr-TR" altLang="tr-TR" sz="2800" dirty="0" err="1" smtClean="0">
                <a:solidFill>
                  <a:srgbClr val="3333CC"/>
                </a:solidFill>
              </a:rPr>
              <a:t>Timespan</a:t>
            </a:r>
            <a:r>
              <a:rPr lang="tr-TR" altLang="tr-TR" sz="2800" dirty="0" smtClean="0">
                <a:solidFill>
                  <a:srgbClr val="3333CC"/>
                </a:solidFill>
              </a:rPr>
              <a:t>=</a:t>
            </a:r>
            <a:r>
              <a:rPr lang="tr-TR" altLang="tr-TR" sz="2800" dirty="0" err="1" smtClean="0"/>
              <a:t>All</a:t>
            </a:r>
            <a:r>
              <a:rPr lang="tr-TR" altLang="tr-TR" sz="2800" dirty="0" smtClean="0"/>
              <a:t> </a:t>
            </a:r>
            <a:r>
              <a:rPr lang="tr-TR" altLang="tr-TR" sz="2800" dirty="0" err="1" smtClean="0"/>
              <a:t>Years</a:t>
            </a:r>
            <a:r>
              <a:rPr lang="tr-TR" altLang="tr-TR" sz="2800" dirty="0" smtClean="0"/>
              <a:t>.</a:t>
            </a:r>
            <a:r>
              <a:rPr lang="tr-TR" altLang="tr-TR" sz="2800" dirty="0" smtClean="0">
                <a:solidFill>
                  <a:srgbClr val="3333CC"/>
                </a:solidFill>
              </a:rPr>
              <a:t> </a:t>
            </a:r>
          </a:p>
          <a:p>
            <a:pPr marL="0" indent="0" eaLnBrk="1" hangingPunct="1">
              <a:buNone/>
            </a:pPr>
            <a:r>
              <a:rPr lang="tr-TR" altLang="tr-TR" sz="2800" dirty="0" smtClean="0">
                <a:solidFill>
                  <a:srgbClr val="3333CC"/>
                </a:solidFill>
              </a:rPr>
              <a:t>Databases=</a:t>
            </a:r>
            <a:r>
              <a:rPr lang="tr-TR" altLang="tr-TR" sz="2800" dirty="0" smtClean="0"/>
              <a:t>SCI-EXPANDED, SSCI, A&amp;HCI, CPCI-S, CPCI-SSH. </a:t>
            </a:r>
          </a:p>
          <a:p>
            <a:pPr marL="0" indent="0" eaLnBrk="1" hangingPunct="1">
              <a:buNone/>
            </a:pPr>
            <a:r>
              <a:rPr lang="tr-TR" altLang="tr-TR" sz="2800" dirty="0" err="1" smtClean="0">
                <a:solidFill>
                  <a:srgbClr val="3333CC"/>
                </a:solidFill>
              </a:rPr>
              <a:t>Results</a:t>
            </a:r>
            <a:r>
              <a:rPr lang="tr-TR" altLang="tr-TR" sz="2800" dirty="0" smtClean="0">
                <a:solidFill>
                  <a:srgbClr val="3333CC"/>
                </a:solidFill>
              </a:rPr>
              <a:t>:</a:t>
            </a:r>
            <a:r>
              <a:rPr lang="tr-TR" altLang="tr-TR" sz="2800" dirty="0" smtClean="0"/>
              <a:t> 1,543</a:t>
            </a:r>
          </a:p>
          <a:p>
            <a:pPr eaLnBrk="1" hangingPunct="1"/>
            <a:endParaRPr lang="tr-TR" altLang="tr-TR" sz="28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74</a:t>
            </a:fld>
            <a:endParaRPr lang="tr-TR"/>
          </a:p>
        </p:txBody>
      </p:sp>
    </p:spTree>
    <p:extLst>
      <p:ext uri="{BB962C8B-B14F-4D97-AF65-F5344CB8AC3E}">
        <p14:creationId xmlns:p14="http://schemas.microsoft.com/office/powerpoint/2010/main" val="11043698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922114"/>
          </a:xfrm>
        </p:spPr>
        <p:txBody>
          <a:bodyPr/>
          <a:lstStyle/>
          <a:p>
            <a:pPr eaLnBrk="1" hangingPunct="1"/>
            <a:r>
              <a:rPr lang="tr-TR" altLang="tr-TR" b="1" dirty="0" smtClean="0">
                <a:solidFill>
                  <a:srgbClr val="0000FF"/>
                </a:solidFill>
              </a:rPr>
              <a:t>Parantez ( ) Fonksiyonu:</a:t>
            </a:r>
          </a:p>
        </p:txBody>
      </p:sp>
      <p:sp>
        <p:nvSpPr>
          <p:cNvPr id="34819" name="Rectangle 3"/>
          <p:cNvSpPr>
            <a:spLocks noGrp="1" noChangeArrowheads="1"/>
          </p:cNvSpPr>
          <p:nvPr>
            <p:ph type="body" idx="1"/>
          </p:nvPr>
        </p:nvSpPr>
        <p:spPr>
          <a:xfrm>
            <a:off x="457200" y="1412776"/>
            <a:ext cx="8229600" cy="4713387"/>
          </a:xfrm>
        </p:spPr>
        <p:txBody>
          <a:bodyPr>
            <a:noAutofit/>
          </a:bodyPr>
          <a:lstStyle/>
          <a:p>
            <a:pPr marL="0" algn="just" eaLnBrk="1" hangingPunct="1">
              <a:lnSpc>
                <a:spcPct val="90000"/>
              </a:lnSpc>
              <a:buFontTx/>
              <a:buNone/>
            </a:pPr>
            <a:r>
              <a:rPr lang="tr-TR" altLang="tr-TR" sz="2800" dirty="0" smtClean="0">
                <a:solidFill>
                  <a:srgbClr val="FF3300"/>
                </a:solidFill>
              </a:rPr>
              <a:t>Bir kelime ya da kelime grubunun diğer bir kelime grubu ile kombinasyonunu sağlamak için kullanılan bir araçtır.</a:t>
            </a:r>
          </a:p>
          <a:p>
            <a:pPr marL="0" algn="just" eaLnBrk="1" hangingPunct="1">
              <a:lnSpc>
                <a:spcPct val="90000"/>
              </a:lnSpc>
              <a:buFontTx/>
              <a:buNone/>
            </a:pPr>
            <a:endParaRPr lang="tr-TR" altLang="tr-TR" sz="2800" dirty="0" smtClean="0">
              <a:solidFill>
                <a:srgbClr val="FF3300"/>
              </a:solidFill>
            </a:endParaRPr>
          </a:p>
          <a:p>
            <a:pPr marL="0" algn="just" eaLnBrk="1" hangingPunct="1">
              <a:lnSpc>
                <a:spcPct val="90000"/>
              </a:lnSpc>
              <a:buFontTx/>
              <a:buNone/>
            </a:pPr>
            <a:r>
              <a:rPr lang="tr-TR" altLang="tr-TR" sz="2800" dirty="0" smtClean="0">
                <a:solidFill>
                  <a:srgbClr val="3333CC"/>
                </a:solidFill>
              </a:rPr>
              <a:t>İstanbul Üniversitesi için tarama kelimeleri: </a:t>
            </a:r>
          </a:p>
          <a:p>
            <a:pPr marL="0" algn="just" eaLnBrk="1" hangingPunct="1">
              <a:lnSpc>
                <a:spcPct val="90000"/>
              </a:lnSpc>
              <a:buFontTx/>
              <a:buNone/>
            </a:pPr>
            <a:r>
              <a:rPr lang="en-US" altLang="tr-TR" sz="2800" i="1" dirty="0" smtClean="0"/>
              <a:t>(</a:t>
            </a:r>
            <a:r>
              <a:rPr lang="en-US" altLang="tr-TR" sz="2800" i="1" dirty="0" err="1" smtClean="0"/>
              <a:t>univ</a:t>
            </a:r>
            <a:r>
              <a:rPr lang="en-US" altLang="tr-TR" sz="2800" i="1" dirty="0" smtClean="0"/>
              <a:t> </a:t>
            </a:r>
            <a:r>
              <a:rPr lang="en-US" altLang="tr-TR" sz="2800" i="1" dirty="0" err="1" smtClean="0"/>
              <a:t>istanbul</a:t>
            </a:r>
            <a:r>
              <a:rPr lang="en-US" altLang="tr-TR" sz="2800" i="1" dirty="0" smtClean="0"/>
              <a:t>) </a:t>
            </a:r>
            <a:r>
              <a:rPr lang="en-US" altLang="tr-TR" sz="2800" i="1" dirty="0" smtClean="0">
                <a:solidFill>
                  <a:srgbClr val="FF0000"/>
                </a:solidFill>
              </a:rPr>
              <a:t>not</a:t>
            </a:r>
            <a:r>
              <a:rPr lang="en-US" altLang="tr-TR" sz="2800" i="1" dirty="0" smtClean="0"/>
              <a:t> </a:t>
            </a:r>
            <a:r>
              <a:rPr lang="en-US" altLang="tr-TR" sz="2800" i="1" dirty="0" smtClean="0">
                <a:solidFill>
                  <a:srgbClr val="FF0000"/>
                </a:solidFill>
              </a:rPr>
              <a:t>(</a:t>
            </a:r>
            <a:r>
              <a:rPr lang="en-US" altLang="tr-TR" sz="2800" i="1" dirty="0" err="1" smtClean="0"/>
              <a:t>istanbul</a:t>
            </a:r>
            <a:r>
              <a:rPr lang="en-US" altLang="tr-TR" sz="2800" i="1" dirty="0" smtClean="0"/>
              <a:t> </a:t>
            </a:r>
            <a:r>
              <a:rPr lang="tr-TR" altLang="tr-TR" sz="2800" i="1" dirty="0" err="1" smtClean="0">
                <a:solidFill>
                  <a:srgbClr val="FF0000"/>
                </a:solidFill>
              </a:rPr>
              <a:t>same</a:t>
            </a:r>
            <a:r>
              <a:rPr lang="en-US" altLang="tr-TR" sz="2800" i="1" dirty="0" smtClean="0"/>
              <a:t> </a:t>
            </a:r>
            <a:r>
              <a:rPr lang="en-US" altLang="tr-TR" sz="2800" i="1" dirty="0" smtClean="0">
                <a:solidFill>
                  <a:srgbClr val="3333CC"/>
                </a:solidFill>
              </a:rPr>
              <a:t>(</a:t>
            </a:r>
            <a:r>
              <a:rPr lang="en-US" altLang="tr-TR" sz="2800" i="1" dirty="0" smtClean="0"/>
              <a:t>tech* </a:t>
            </a:r>
            <a:r>
              <a:rPr lang="en-US" altLang="tr-TR" sz="2800" i="1" dirty="0" smtClean="0">
                <a:solidFill>
                  <a:srgbClr val="FF0000"/>
                </a:solidFill>
              </a:rPr>
              <a:t>or</a:t>
            </a:r>
            <a:r>
              <a:rPr lang="en-US" altLang="tr-TR" sz="2800" i="1" dirty="0" smtClean="0"/>
              <a:t> </a:t>
            </a:r>
            <a:r>
              <a:rPr lang="en-US" altLang="tr-TR" sz="2800" i="1" dirty="0" err="1" smtClean="0"/>
              <a:t>teknik</a:t>
            </a:r>
            <a:r>
              <a:rPr lang="en-US" altLang="tr-TR" sz="2800" i="1" dirty="0" smtClean="0"/>
              <a:t> or </a:t>
            </a:r>
            <a:r>
              <a:rPr lang="en-US" altLang="tr-TR" sz="2800" i="1" dirty="0" err="1" smtClean="0"/>
              <a:t>marmara</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bogazici</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Bosphorus</a:t>
            </a:r>
            <a:r>
              <a:rPr lang="en-US" altLang="tr-TR" sz="2800" i="1" dirty="0" smtClean="0"/>
              <a:t> </a:t>
            </a:r>
            <a:r>
              <a:rPr lang="en-US" altLang="tr-TR" sz="2800" i="1" dirty="0" smtClean="0">
                <a:solidFill>
                  <a:srgbClr val="FF0000"/>
                </a:solidFill>
              </a:rPr>
              <a:t>or </a:t>
            </a:r>
            <a:r>
              <a:rPr lang="en-US" altLang="tr-TR" sz="2800" i="1" dirty="0" err="1" smtClean="0"/>
              <a:t>beykent</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kultur</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bilgi</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fatih</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yeditepe</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isik</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yildiz</a:t>
            </a:r>
            <a:r>
              <a:rPr lang="en-US" altLang="tr-TR" sz="2800" i="1" dirty="0" smtClean="0"/>
              <a:t> tech* </a:t>
            </a:r>
            <a:r>
              <a:rPr lang="en-US" altLang="tr-TR" sz="2800" i="1" dirty="0" smtClean="0">
                <a:solidFill>
                  <a:srgbClr val="FF0000"/>
                </a:solidFill>
              </a:rPr>
              <a:t>or</a:t>
            </a:r>
            <a:r>
              <a:rPr lang="en-US" altLang="tr-TR" sz="2800" i="1" dirty="0" smtClean="0"/>
              <a:t> </a:t>
            </a:r>
            <a:r>
              <a:rPr lang="en-US" altLang="tr-TR" sz="2800" i="1" dirty="0" err="1" smtClean="0"/>
              <a:t>yildiz</a:t>
            </a:r>
            <a:r>
              <a:rPr lang="en-US" altLang="tr-TR" sz="2800" i="1" dirty="0" smtClean="0"/>
              <a:t> </a:t>
            </a:r>
            <a:r>
              <a:rPr lang="en-US" altLang="tr-TR" sz="2800" i="1" dirty="0" err="1" smtClean="0"/>
              <a:t>tekn</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galatasaray</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koc</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sabanci</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kadir</a:t>
            </a:r>
            <a:r>
              <a:rPr lang="en-US" altLang="tr-TR" sz="2800" i="1" dirty="0" smtClean="0"/>
              <a:t> has </a:t>
            </a:r>
            <a:r>
              <a:rPr lang="en-US" altLang="tr-TR" sz="2800" i="1" dirty="0" smtClean="0">
                <a:solidFill>
                  <a:srgbClr val="FF0000"/>
                </a:solidFill>
              </a:rPr>
              <a:t>or</a:t>
            </a:r>
            <a:r>
              <a:rPr lang="en-US" altLang="tr-TR" sz="2800" i="1" dirty="0" smtClean="0"/>
              <a:t> </a:t>
            </a:r>
            <a:r>
              <a:rPr lang="en-US" altLang="tr-TR" sz="2800" i="1" dirty="0" err="1" smtClean="0"/>
              <a:t>Bahcesehir</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halic</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maltepe</a:t>
            </a:r>
            <a:r>
              <a:rPr lang="en-US" altLang="tr-TR" sz="2800" i="1" dirty="0" smtClean="0"/>
              <a:t> </a:t>
            </a:r>
            <a:r>
              <a:rPr lang="en-US" altLang="tr-TR" sz="2800" i="1" dirty="0" smtClean="0">
                <a:solidFill>
                  <a:srgbClr val="FF0000"/>
                </a:solidFill>
              </a:rPr>
              <a:t>or </a:t>
            </a:r>
            <a:r>
              <a:rPr lang="en-US" altLang="tr-TR" sz="2800" i="1" dirty="0" err="1" smtClean="0"/>
              <a:t>mimar</a:t>
            </a:r>
            <a:r>
              <a:rPr lang="en-US" altLang="tr-TR" sz="2800" i="1" dirty="0" smtClean="0"/>
              <a:t> </a:t>
            </a:r>
            <a:r>
              <a:rPr lang="en-US" altLang="tr-TR" sz="2800" i="1" dirty="0" err="1" smtClean="0"/>
              <a:t>sinan</a:t>
            </a:r>
            <a:r>
              <a:rPr lang="tr-TR" altLang="tr-TR" sz="2800" i="1" dirty="0" smtClean="0"/>
              <a:t> </a:t>
            </a:r>
            <a:r>
              <a:rPr lang="tr-TR" altLang="tr-TR" sz="2800" i="1" dirty="0" err="1" smtClean="0">
                <a:solidFill>
                  <a:srgbClr val="FF0000"/>
                </a:solidFill>
              </a:rPr>
              <a:t>or</a:t>
            </a:r>
            <a:r>
              <a:rPr lang="tr-TR" altLang="tr-TR" sz="2800" i="1" dirty="0" smtClean="0"/>
              <a:t> </a:t>
            </a:r>
            <a:r>
              <a:rPr lang="tr-TR" altLang="tr-TR" sz="2800" i="1" dirty="0" err="1" smtClean="0"/>
              <a:t>aydin</a:t>
            </a:r>
            <a:r>
              <a:rPr lang="en-US" altLang="tr-TR" sz="2800" i="1" dirty="0" smtClean="0">
                <a:solidFill>
                  <a:srgbClr val="3333CC"/>
                </a:solidFill>
              </a:rPr>
              <a:t>)</a:t>
            </a:r>
            <a:r>
              <a:rPr lang="tr-TR" altLang="tr-TR" sz="2800" i="1" dirty="0" smtClean="0">
                <a:solidFill>
                  <a:srgbClr val="FF0000"/>
                </a:solidFill>
              </a:rPr>
              <a:t>)</a:t>
            </a:r>
            <a:r>
              <a:rPr lang="en-US" altLang="tr-TR" sz="2800" i="1" dirty="0" smtClean="0"/>
              <a:t> </a:t>
            </a:r>
            <a:r>
              <a:rPr lang="en-US" altLang="tr-TR" sz="2800" i="1" dirty="0" smtClean="0">
                <a:solidFill>
                  <a:srgbClr val="FF0000"/>
                </a:solidFill>
              </a:rPr>
              <a:t>or</a:t>
            </a:r>
            <a:r>
              <a:rPr lang="en-US" altLang="tr-TR" sz="2800" i="1" dirty="0" smtClean="0"/>
              <a:t> Istanbul </a:t>
            </a:r>
            <a:r>
              <a:rPr lang="en-US" altLang="tr-TR" sz="2800" i="1" dirty="0" err="1" smtClean="0"/>
              <a:t>univ</a:t>
            </a:r>
            <a:r>
              <a:rPr lang="en-US" altLang="tr-TR" sz="2800" i="1" dirty="0" smtClean="0"/>
              <a:t> </a:t>
            </a:r>
            <a:r>
              <a:rPr lang="en-US" altLang="tr-TR" sz="2800" i="1" dirty="0" smtClean="0">
                <a:solidFill>
                  <a:srgbClr val="FF0000"/>
                </a:solidFill>
              </a:rPr>
              <a:t>or </a:t>
            </a:r>
            <a:r>
              <a:rPr lang="en-US" altLang="tr-TR" sz="2800" i="1" dirty="0" smtClean="0"/>
              <a:t>(IU </a:t>
            </a:r>
            <a:r>
              <a:rPr lang="tr-TR" altLang="tr-TR" sz="2800" i="1" dirty="0" err="1" smtClean="0"/>
              <a:t>same</a:t>
            </a:r>
            <a:r>
              <a:rPr lang="en-US" altLang="tr-TR" sz="2800" i="1" dirty="0" smtClean="0"/>
              <a:t> Istanbul) </a:t>
            </a:r>
            <a:r>
              <a:rPr lang="en-US" altLang="tr-TR" sz="2800" i="1" dirty="0" smtClean="0">
                <a:solidFill>
                  <a:srgbClr val="FF0000"/>
                </a:solidFill>
              </a:rPr>
              <a:t>or </a:t>
            </a:r>
            <a:r>
              <a:rPr lang="en-US" altLang="tr-TR" sz="2800" i="1" dirty="0" smtClean="0"/>
              <a:t>Istanbul </a:t>
            </a:r>
            <a:r>
              <a:rPr lang="en-US" altLang="tr-TR" sz="2800" i="1" dirty="0" err="1" smtClean="0"/>
              <a:t>Sch</a:t>
            </a:r>
            <a:r>
              <a:rPr lang="en-US" altLang="tr-TR" sz="2800" i="1" dirty="0" smtClean="0"/>
              <a:t> Med </a:t>
            </a:r>
            <a:r>
              <a:rPr lang="en-US" altLang="tr-TR" sz="2800" i="1" dirty="0" smtClean="0">
                <a:solidFill>
                  <a:srgbClr val="FF0000"/>
                </a:solidFill>
              </a:rPr>
              <a:t>or</a:t>
            </a:r>
            <a:r>
              <a:rPr lang="en-US" altLang="tr-TR" sz="2800" i="1" dirty="0" smtClean="0"/>
              <a:t> Istanbul </a:t>
            </a:r>
            <a:r>
              <a:rPr lang="en-US" altLang="tr-TR" sz="2800" i="1" dirty="0" err="1" smtClean="0"/>
              <a:t>Fac</a:t>
            </a:r>
            <a:r>
              <a:rPr lang="en-US" altLang="tr-TR" sz="2800" i="1" dirty="0" smtClean="0"/>
              <a:t> Med </a:t>
            </a:r>
            <a:r>
              <a:rPr lang="en-US" altLang="tr-TR" sz="2800" i="1" dirty="0" smtClean="0">
                <a:solidFill>
                  <a:srgbClr val="FF0000"/>
                </a:solidFill>
              </a:rPr>
              <a:t>or</a:t>
            </a:r>
            <a:r>
              <a:rPr lang="en-US" altLang="tr-TR" sz="2800" i="1" dirty="0" smtClean="0"/>
              <a:t> </a:t>
            </a:r>
            <a:r>
              <a:rPr lang="en-US" altLang="tr-TR" sz="2800" i="1" dirty="0" err="1" smtClean="0"/>
              <a:t>Cerrahpasa</a:t>
            </a:r>
            <a:r>
              <a:rPr lang="en-US" altLang="tr-TR" sz="2800" i="1" dirty="0" smtClean="0"/>
              <a:t> Med </a:t>
            </a:r>
            <a:r>
              <a:rPr lang="en-US" altLang="tr-TR" sz="2800" i="1" dirty="0" err="1" smtClean="0"/>
              <a:t>Fac</a:t>
            </a:r>
            <a:r>
              <a:rPr lang="en-US" altLang="tr-TR" sz="2800" i="1" dirty="0" smtClean="0"/>
              <a:t> </a:t>
            </a:r>
            <a:r>
              <a:rPr lang="en-US" altLang="tr-TR" sz="2800" i="1" dirty="0" smtClean="0">
                <a:solidFill>
                  <a:srgbClr val="FF0000"/>
                </a:solidFill>
              </a:rPr>
              <a:t>or</a:t>
            </a:r>
            <a:r>
              <a:rPr lang="en-US" altLang="tr-TR" sz="2800" i="1" dirty="0" smtClean="0"/>
              <a:t> </a:t>
            </a:r>
            <a:r>
              <a:rPr lang="en-US" altLang="tr-TR" sz="2800" i="1" dirty="0" err="1" smtClean="0"/>
              <a:t>Cerrahpasa</a:t>
            </a:r>
            <a:r>
              <a:rPr lang="en-US" altLang="tr-TR" sz="2800" i="1" dirty="0" smtClean="0"/>
              <a:t> Med</a:t>
            </a:r>
            <a:r>
              <a:rPr lang="en-US" altLang="tr-TR" sz="2800" dirty="0" smtClean="0"/>
              <a:t> </a:t>
            </a:r>
            <a:r>
              <a:rPr lang="en-US" altLang="tr-TR" sz="2800" i="1" dirty="0" err="1" smtClean="0"/>
              <a:t>Sch</a:t>
            </a:r>
            <a:endParaRPr lang="tr-TR" altLang="tr-TR" sz="2800" dirty="0" smtClean="0">
              <a:solidFill>
                <a:srgbClr val="FF3300"/>
              </a:solidFill>
            </a:endParaRPr>
          </a:p>
          <a:p>
            <a:pPr marL="0" algn="just" eaLnBrk="1" hangingPunct="1">
              <a:lnSpc>
                <a:spcPct val="90000"/>
              </a:lnSpc>
            </a:pPr>
            <a:endParaRPr lang="tr-TR" altLang="tr-TR" sz="2800"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75</a:t>
            </a:fld>
            <a:endParaRPr lang="tr-TR"/>
          </a:p>
        </p:txBody>
      </p:sp>
    </p:spTree>
    <p:extLst>
      <p:ext uri="{BB962C8B-B14F-4D97-AF65-F5344CB8AC3E}">
        <p14:creationId xmlns:p14="http://schemas.microsoft.com/office/powerpoint/2010/main" val="27730961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tr-TR" altLang="tr-TR" dirty="0" smtClean="0">
                <a:solidFill>
                  <a:srgbClr val="3333CC"/>
                </a:solidFill>
              </a:rPr>
              <a:t>Tarama örnekleri</a:t>
            </a:r>
          </a:p>
        </p:txBody>
      </p:sp>
      <p:sp>
        <p:nvSpPr>
          <p:cNvPr id="35843" name="Rectangle 3"/>
          <p:cNvSpPr>
            <a:spLocks noGrp="1" noChangeArrowheads="1"/>
          </p:cNvSpPr>
          <p:nvPr>
            <p:ph type="body" idx="1"/>
          </p:nvPr>
        </p:nvSpPr>
        <p:spPr/>
        <p:txBody>
          <a:bodyPr>
            <a:normAutofit fontScale="92500" lnSpcReduction="20000"/>
          </a:bodyPr>
          <a:lstStyle/>
          <a:p>
            <a:pPr marL="0" indent="0" algn="just" eaLnBrk="1" hangingPunct="1">
              <a:buNone/>
            </a:pPr>
            <a:r>
              <a:rPr lang="tr-TR" altLang="tr-TR" dirty="0" smtClean="0"/>
              <a:t>C vitaminin antioksidan özelliğinin kanser üzerine  etkisini araştırmak amacıyla yapılan çalışmaları bulmak istiyoruz…</a:t>
            </a:r>
          </a:p>
          <a:p>
            <a:pPr algn="just" eaLnBrk="1" hangingPunct="1"/>
            <a:endParaRPr lang="tr-TR" altLang="tr-TR" dirty="0" smtClean="0"/>
          </a:p>
          <a:p>
            <a:pPr marL="0" indent="0" algn="just" eaLnBrk="1" hangingPunct="1">
              <a:buNone/>
            </a:pPr>
            <a:r>
              <a:rPr lang="tr-TR" altLang="tr-TR" dirty="0" err="1" smtClean="0"/>
              <a:t>Topic</a:t>
            </a:r>
            <a:r>
              <a:rPr lang="tr-TR" altLang="tr-TR" dirty="0" smtClean="0"/>
              <a:t>: (</a:t>
            </a:r>
            <a:r>
              <a:rPr lang="tr-TR" altLang="tr-TR" dirty="0" smtClean="0">
                <a:solidFill>
                  <a:srgbClr val="FF0000"/>
                </a:solidFill>
              </a:rPr>
              <a:t>Vitamin C</a:t>
            </a:r>
            <a:r>
              <a:rPr lang="tr-TR" altLang="tr-TR" dirty="0" smtClean="0"/>
              <a:t> </a:t>
            </a:r>
            <a:r>
              <a:rPr lang="tr-TR" altLang="tr-TR" dirty="0" err="1" smtClean="0"/>
              <a:t>or</a:t>
            </a:r>
            <a:r>
              <a:rPr lang="tr-TR" altLang="tr-TR" dirty="0" smtClean="0"/>
              <a:t> </a:t>
            </a:r>
            <a:r>
              <a:rPr lang="tr-TR" altLang="tr-TR" dirty="0" err="1" smtClean="0">
                <a:solidFill>
                  <a:srgbClr val="FF0000"/>
                </a:solidFill>
              </a:rPr>
              <a:t>ascorbic</a:t>
            </a:r>
            <a:r>
              <a:rPr lang="tr-TR" altLang="tr-TR" dirty="0" smtClean="0">
                <a:solidFill>
                  <a:srgbClr val="FF0000"/>
                </a:solidFill>
              </a:rPr>
              <a:t> </a:t>
            </a:r>
            <a:r>
              <a:rPr lang="tr-TR" altLang="tr-TR" dirty="0" err="1" smtClean="0">
                <a:solidFill>
                  <a:srgbClr val="FF0000"/>
                </a:solidFill>
              </a:rPr>
              <a:t>acid</a:t>
            </a:r>
            <a:r>
              <a:rPr lang="tr-TR" altLang="tr-TR" dirty="0" smtClean="0"/>
              <a:t>) AND </a:t>
            </a:r>
            <a:r>
              <a:rPr lang="tr-TR" altLang="tr-TR" dirty="0" err="1" smtClean="0">
                <a:solidFill>
                  <a:srgbClr val="FF0000"/>
                </a:solidFill>
              </a:rPr>
              <a:t>antioxidan</a:t>
            </a:r>
            <a:r>
              <a:rPr lang="tr-TR" altLang="tr-TR" dirty="0" smtClean="0"/>
              <a:t>* AND (</a:t>
            </a:r>
            <a:r>
              <a:rPr lang="tr-TR" altLang="tr-TR" dirty="0" err="1" smtClean="0">
                <a:solidFill>
                  <a:srgbClr val="FF0000"/>
                </a:solidFill>
              </a:rPr>
              <a:t>anti$cancer</a:t>
            </a:r>
            <a:r>
              <a:rPr lang="tr-TR" altLang="tr-TR" dirty="0" smtClean="0"/>
              <a:t> OR </a:t>
            </a:r>
            <a:r>
              <a:rPr lang="tr-TR" altLang="tr-TR" dirty="0" err="1" smtClean="0">
                <a:solidFill>
                  <a:srgbClr val="FF0000"/>
                </a:solidFill>
              </a:rPr>
              <a:t>anti$tumor</a:t>
            </a:r>
            <a:r>
              <a:rPr lang="tr-TR" altLang="tr-TR" dirty="0" smtClean="0"/>
              <a:t>)</a:t>
            </a:r>
          </a:p>
          <a:p>
            <a:pPr marL="0" indent="0" algn="just" eaLnBrk="1" hangingPunct="1">
              <a:buNone/>
            </a:pPr>
            <a:endParaRPr lang="tr-TR" altLang="tr-TR" dirty="0"/>
          </a:p>
          <a:p>
            <a:r>
              <a:rPr lang="tr-TR" altLang="tr-TR" b="1" dirty="0" err="1"/>
              <a:t>Results</a:t>
            </a:r>
            <a:r>
              <a:rPr lang="tr-TR" altLang="tr-TR" b="1" dirty="0"/>
              <a:t>: 16</a:t>
            </a:r>
          </a:p>
          <a:p>
            <a:r>
              <a:rPr lang="tr-TR" altLang="tr-TR" i="1" dirty="0"/>
              <a:t>(</a:t>
            </a:r>
            <a:r>
              <a:rPr lang="tr-TR" altLang="tr-TR" i="1" dirty="0" err="1"/>
              <a:t>from</a:t>
            </a:r>
            <a:r>
              <a:rPr lang="tr-TR" altLang="tr-TR" i="1" dirty="0"/>
              <a:t> Web of </a:t>
            </a:r>
            <a:r>
              <a:rPr lang="tr-TR" altLang="tr-TR" i="1" dirty="0" err="1"/>
              <a:t>Science</a:t>
            </a:r>
            <a:r>
              <a:rPr lang="tr-TR" altLang="tr-TR" i="1" dirty="0"/>
              <a:t> </a:t>
            </a:r>
            <a:r>
              <a:rPr lang="tr-TR" altLang="tr-TR" i="1" dirty="0" err="1"/>
              <a:t>Core</a:t>
            </a:r>
            <a:r>
              <a:rPr lang="tr-TR" altLang="tr-TR" i="1" dirty="0"/>
              <a:t> Collection)</a:t>
            </a:r>
          </a:p>
          <a:p>
            <a:pPr marL="0" indent="0" algn="just" eaLnBrk="1" hangingPunct="1">
              <a:buNone/>
            </a:pPr>
            <a:r>
              <a:rPr lang="tr-TR" altLang="tr-TR" dirty="0" smtClean="0"/>
              <a:t>  </a:t>
            </a:r>
          </a:p>
          <a:p>
            <a:pPr algn="just" eaLnBrk="1" hangingPunct="1"/>
            <a:endParaRPr lang="tr-TR" altLang="tr-TR" dirty="0">
              <a:sym typeface="Wingdings" pitchFamily="2" charset="2"/>
            </a:endParaRPr>
          </a:p>
          <a:p>
            <a:pPr algn="just" eaLnBrk="1" hangingPunct="1"/>
            <a:endParaRPr lang="tr-TR" altLang="tr-TR" dirty="0" smtClean="0">
              <a:sym typeface="Wingdings" pitchFamily="2" charset="2"/>
            </a:endParaRPr>
          </a:p>
          <a:p>
            <a:pPr marL="0" indent="0" algn="just" eaLnBrk="1" hangingPunct="1">
              <a:buNone/>
            </a:pPr>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76</a:t>
            </a:fld>
            <a:endParaRPr lang="tr-TR"/>
          </a:p>
        </p:txBody>
      </p:sp>
    </p:spTree>
    <p:extLst>
      <p:ext uri="{BB962C8B-B14F-4D97-AF65-F5344CB8AC3E}">
        <p14:creationId xmlns:p14="http://schemas.microsoft.com/office/powerpoint/2010/main" val="1369891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Unvan 1"/>
          <p:cNvSpPr>
            <a:spLocks noGrp="1"/>
          </p:cNvSpPr>
          <p:nvPr>
            <p:ph type="title"/>
          </p:nvPr>
        </p:nvSpPr>
        <p:spPr/>
        <p:txBody>
          <a:bodyPr/>
          <a:lstStyle/>
          <a:p>
            <a:r>
              <a:rPr lang="tr-TR" altLang="tr-TR" smtClean="0"/>
              <a:t>Mantarın  kültürü</a:t>
            </a:r>
          </a:p>
        </p:txBody>
      </p:sp>
      <p:sp>
        <p:nvSpPr>
          <p:cNvPr id="45059" name="İçerik Yer Tutucusu 2"/>
          <p:cNvSpPr>
            <a:spLocks noGrp="1"/>
          </p:cNvSpPr>
          <p:nvPr>
            <p:ph idx="1"/>
          </p:nvPr>
        </p:nvSpPr>
        <p:spPr/>
        <p:txBody>
          <a:bodyPr>
            <a:normAutofit lnSpcReduction="10000"/>
          </a:bodyPr>
          <a:lstStyle/>
          <a:p>
            <a:r>
              <a:rPr lang="tr-TR" altLang="tr-TR" b="1" dirty="0" err="1" smtClean="0"/>
              <a:t>You</a:t>
            </a:r>
            <a:r>
              <a:rPr lang="tr-TR" altLang="tr-TR" b="1" dirty="0" smtClean="0"/>
              <a:t> </a:t>
            </a:r>
            <a:r>
              <a:rPr lang="tr-TR" altLang="tr-TR" b="1" dirty="0" err="1" smtClean="0"/>
              <a:t>searched</a:t>
            </a:r>
            <a:r>
              <a:rPr lang="tr-TR" altLang="tr-TR" b="1" dirty="0" smtClean="0"/>
              <a:t> </a:t>
            </a:r>
            <a:r>
              <a:rPr lang="tr-TR" altLang="tr-TR" b="1" dirty="0" err="1" smtClean="0"/>
              <a:t>for</a:t>
            </a:r>
            <a:r>
              <a:rPr lang="tr-TR" altLang="tr-TR" b="1" dirty="0" smtClean="0"/>
              <a:t>:</a:t>
            </a:r>
            <a:r>
              <a:rPr lang="tr-TR" altLang="tr-TR" dirty="0" smtClean="0"/>
              <a:t> </a:t>
            </a:r>
            <a:r>
              <a:rPr lang="tr-TR" altLang="tr-TR" b="1" dirty="0" smtClean="0"/>
              <a:t>TITLE:</a:t>
            </a:r>
            <a:r>
              <a:rPr lang="tr-TR" altLang="tr-TR" dirty="0" smtClean="0"/>
              <a:t>(</a:t>
            </a:r>
            <a:r>
              <a:rPr lang="tr-TR" altLang="tr-TR" dirty="0" smtClean="0">
                <a:solidFill>
                  <a:srgbClr val="FF0000"/>
                </a:solidFill>
              </a:rPr>
              <a:t>GANODERMA LUCIDUM </a:t>
            </a:r>
            <a:r>
              <a:rPr lang="tr-TR" altLang="tr-TR" dirty="0" err="1" smtClean="0">
                <a:solidFill>
                  <a:srgbClr val="FF0000"/>
                </a:solidFill>
              </a:rPr>
              <a:t>and</a:t>
            </a:r>
            <a:r>
              <a:rPr lang="tr-TR" altLang="tr-TR" dirty="0" smtClean="0">
                <a:solidFill>
                  <a:srgbClr val="FF0000"/>
                </a:solidFill>
              </a:rPr>
              <a:t> </a:t>
            </a:r>
            <a:r>
              <a:rPr lang="tr-TR" altLang="tr-TR" dirty="0" err="1" smtClean="0">
                <a:solidFill>
                  <a:srgbClr val="FF0000"/>
                </a:solidFill>
              </a:rPr>
              <a:t>cultivate</a:t>
            </a:r>
            <a:r>
              <a:rPr lang="tr-TR" altLang="tr-TR" dirty="0" smtClean="0"/>
              <a:t>)</a:t>
            </a:r>
          </a:p>
          <a:p>
            <a:endParaRPr lang="tr-TR" altLang="tr-TR" b="1" dirty="0" smtClean="0"/>
          </a:p>
          <a:p>
            <a:r>
              <a:rPr lang="tr-TR" altLang="tr-TR" b="1" dirty="0" err="1" smtClean="0"/>
              <a:t>Timespan</a:t>
            </a:r>
            <a:r>
              <a:rPr lang="tr-TR" altLang="tr-TR" b="1" dirty="0" smtClean="0"/>
              <a:t>:</a:t>
            </a:r>
            <a:r>
              <a:rPr lang="tr-TR" altLang="tr-TR" dirty="0" smtClean="0"/>
              <a:t> </a:t>
            </a:r>
            <a:r>
              <a:rPr lang="tr-TR" altLang="tr-TR" dirty="0" err="1" smtClean="0"/>
              <a:t>All</a:t>
            </a:r>
            <a:r>
              <a:rPr lang="tr-TR" altLang="tr-TR" dirty="0" smtClean="0"/>
              <a:t> </a:t>
            </a:r>
            <a:r>
              <a:rPr lang="tr-TR" altLang="tr-TR" dirty="0" err="1" smtClean="0"/>
              <a:t>years</a:t>
            </a:r>
            <a:r>
              <a:rPr lang="tr-TR" altLang="tr-TR" dirty="0" smtClean="0"/>
              <a:t>. </a:t>
            </a:r>
            <a:r>
              <a:rPr lang="tr-TR" altLang="tr-TR" b="1" dirty="0" err="1" smtClean="0"/>
              <a:t>Indexes</a:t>
            </a:r>
            <a:r>
              <a:rPr lang="tr-TR" altLang="tr-TR" b="1" dirty="0" smtClean="0"/>
              <a:t>:</a:t>
            </a:r>
            <a:r>
              <a:rPr lang="tr-TR" altLang="tr-TR" dirty="0" smtClean="0"/>
              <a:t> SCI-EXPANDED, SSCI, A&amp;HCI, CPCI-S, CPCI-SSH, ESCI.</a:t>
            </a:r>
          </a:p>
          <a:p>
            <a:endParaRPr lang="tr-TR" altLang="tr-TR" dirty="0"/>
          </a:p>
          <a:p>
            <a:r>
              <a:rPr lang="tr-TR" altLang="tr-TR" b="1" dirty="0" err="1"/>
              <a:t>Results</a:t>
            </a:r>
            <a:r>
              <a:rPr lang="tr-TR" altLang="tr-TR" b="1" dirty="0"/>
              <a:t>: 2,561</a:t>
            </a:r>
            <a:br>
              <a:rPr lang="tr-TR" altLang="tr-TR" b="1" dirty="0"/>
            </a:br>
            <a:r>
              <a:rPr lang="tr-TR" altLang="tr-TR" i="1" dirty="0"/>
              <a:t>(</a:t>
            </a:r>
            <a:r>
              <a:rPr lang="tr-TR" altLang="tr-TR" i="1" dirty="0" err="1"/>
              <a:t>from</a:t>
            </a:r>
            <a:r>
              <a:rPr lang="tr-TR" altLang="tr-TR" i="1" dirty="0"/>
              <a:t> Web of </a:t>
            </a:r>
            <a:r>
              <a:rPr lang="tr-TR" altLang="tr-TR" i="1" dirty="0" err="1"/>
              <a:t>Science</a:t>
            </a:r>
            <a:r>
              <a:rPr lang="tr-TR" altLang="tr-TR" i="1" dirty="0"/>
              <a:t> </a:t>
            </a:r>
            <a:r>
              <a:rPr lang="tr-TR" altLang="tr-TR" i="1" dirty="0" err="1"/>
              <a:t>Core</a:t>
            </a:r>
            <a:r>
              <a:rPr lang="tr-TR" altLang="tr-TR" i="1" dirty="0"/>
              <a:t> Collection)</a:t>
            </a:r>
            <a:br>
              <a:rPr lang="tr-TR" altLang="tr-TR" i="1" dirty="0"/>
            </a:br>
            <a:endParaRPr lang="tr-TR" altLang="tr-TR" dirty="0" smtClean="0"/>
          </a:p>
          <a:p>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77</a:t>
            </a:fld>
            <a:endParaRPr lang="tr-TR"/>
          </a:p>
        </p:txBody>
      </p:sp>
    </p:spTree>
    <p:extLst>
      <p:ext uri="{BB962C8B-B14F-4D97-AF65-F5344CB8AC3E}">
        <p14:creationId xmlns:p14="http://schemas.microsoft.com/office/powerpoint/2010/main" val="28258064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Unvan 1"/>
          <p:cNvSpPr>
            <a:spLocks noGrp="1"/>
          </p:cNvSpPr>
          <p:nvPr>
            <p:ph type="title"/>
          </p:nvPr>
        </p:nvSpPr>
        <p:spPr/>
        <p:txBody>
          <a:bodyPr>
            <a:normAutofit fontScale="90000"/>
          </a:bodyPr>
          <a:lstStyle/>
          <a:p>
            <a:r>
              <a:rPr lang="tr-TR" altLang="tr-TR" sz="2400" b="1" dirty="0" smtClean="0"/>
              <a:t/>
            </a:r>
            <a:br>
              <a:rPr lang="tr-TR" altLang="tr-TR" sz="2400" b="1" dirty="0" smtClean="0"/>
            </a:br>
            <a:r>
              <a:rPr lang="tr-TR" altLang="tr-TR" sz="2400" b="1" dirty="0" smtClean="0"/>
              <a:t/>
            </a:r>
            <a:br>
              <a:rPr lang="tr-TR" altLang="tr-TR" sz="2400" b="1" dirty="0" smtClean="0"/>
            </a:br>
            <a:r>
              <a:rPr lang="tr-TR" altLang="tr-TR" sz="2400" b="1" dirty="0" err="1" smtClean="0"/>
              <a:t>You</a:t>
            </a:r>
            <a:r>
              <a:rPr lang="tr-TR" altLang="tr-TR" sz="2400" b="1" dirty="0" smtClean="0"/>
              <a:t> </a:t>
            </a:r>
            <a:r>
              <a:rPr lang="tr-TR" altLang="tr-TR" sz="2400" b="1" dirty="0" err="1" smtClean="0"/>
              <a:t>searched</a:t>
            </a:r>
            <a:r>
              <a:rPr lang="tr-TR" altLang="tr-TR" sz="2400" b="1" dirty="0" smtClean="0"/>
              <a:t> </a:t>
            </a:r>
            <a:r>
              <a:rPr lang="tr-TR" altLang="tr-TR" sz="2400" b="1" dirty="0" err="1" smtClean="0"/>
              <a:t>for</a:t>
            </a:r>
            <a:r>
              <a:rPr lang="tr-TR" altLang="tr-TR" sz="2400" b="1" dirty="0" smtClean="0"/>
              <a:t>:</a:t>
            </a:r>
            <a:r>
              <a:rPr lang="tr-TR" altLang="tr-TR" sz="2400" dirty="0" smtClean="0"/>
              <a:t> </a:t>
            </a:r>
            <a:r>
              <a:rPr lang="tr-TR" altLang="tr-TR" sz="2400" b="1" dirty="0" smtClean="0"/>
              <a:t>TOPIC:</a:t>
            </a:r>
            <a:r>
              <a:rPr lang="tr-TR" altLang="tr-TR" sz="2400" dirty="0" smtClean="0"/>
              <a:t>(GANODERMA LUCIDUM)</a:t>
            </a:r>
            <a:br>
              <a:rPr lang="tr-TR" altLang="tr-TR" sz="2400" dirty="0" smtClean="0"/>
            </a:br>
            <a:r>
              <a:rPr lang="tr-TR" altLang="tr-TR" sz="2400" b="1" dirty="0" err="1" smtClean="0"/>
              <a:t>Timespan</a:t>
            </a:r>
            <a:r>
              <a:rPr lang="tr-TR" altLang="tr-TR" sz="2400" b="1" dirty="0" smtClean="0"/>
              <a:t>:</a:t>
            </a:r>
            <a:r>
              <a:rPr lang="tr-TR" altLang="tr-TR" sz="2400" dirty="0" smtClean="0"/>
              <a:t> </a:t>
            </a:r>
            <a:r>
              <a:rPr lang="tr-TR" altLang="tr-TR" sz="2400" dirty="0" err="1" smtClean="0"/>
              <a:t>All</a:t>
            </a:r>
            <a:r>
              <a:rPr lang="tr-TR" altLang="tr-TR" sz="2400" dirty="0" smtClean="0"/>
              <a:t> </a:t>
            </a:r>
            <a:r>
              <a:rPr lang="tr-TR" altLang="tr-TR" sz="2400" dirty="0" err="1" smtClean="0"/>
              <a:t>years</a:t>
            </a:r>
            <a:r>
              <a:rPr lang="tr-TR" altLang="tr-TR" sz="2400" dirty="0" smtClean="0"/>
              <a:t>. </a:t>
            </a:r>
            <a:r>
              <a:rPr lang="tr-TR" altLang="tr-TR" sz="2400" b="1" dirty="0" err="1" smtClean="0"/>
              <a:t>Indexes</a:t>
            </a:r>
            <a:r>
              <a:rPr lang="tr-TR" altLang="tr-TR" sz="2400" b="1" dirty="0" smtClean="0"/>
              <a:t>:</a:t>
            </a:r>
            <a:r>
              <a:rPr lang="tr-TR" altLang="tr-TR" sz="2400" dirty="0" smtClean="0"/>
              <a:t> SCI-EXPANDED, SSCI, A&amp;HCI, CPCI-S, CPCI-SSH, ESCI.</a:t>
            </a:r>
            <a:br>
              <a:rPr lang="tr-TR" altLang="tr-TR" sz="2400" dirty="0" smtClean="0"/>
            </a:br>
            <a:endParaRPr lang="tr-TR" altLang="tr-TR" sz="2400" dirty="0" smtClean="0"/>
          </a:p>
        </p:txBody>
      </p:sp>
      <p:sp>
        <p:nvSpPr>
          <p:cNvPr id="40963" name="İçerik Yer Tutucusu 2"/>
          <p:cNvSpPr>
            <a:spLocks noGrp="1"/>
          </p:cNvSpPr>
          <p:nvPr>
            <p:ph idx="1"/>
          </p:nvPr>
        </p:nvSpPr>
        <p:spPr/>
        <p:txBody>
          <a:bodyPr/>
          <a:lstStyle/>
          <a:p>
            <a:endParaRPr lang="tr-TR" altLang="tr-TR" smtClean="0"/>
          </a:p>
          <a:p>
            <a:endParaRPr lang="tr-TR" altLang="tr-TR" smtClean="0"/>
          </a:p>
          <a:p>
            <a:endParaRPr lang="tr-TR" altLang="tr-TR" smtClean="0"/>
          </a:p>
        </p:txBody>
      </p:sp>
      <p:pic>
        <p:nvPicPr>
          <p:cNvPr id="40964"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329" y="1988840"/>
            <a:ext cx="823912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78</a:t>
            </a:fld>
            <a:endParaRPr lang="tr-TR"/>
          </a:p>
        </p:txBody>
      </p:sp>
      <p:sp>
        <p:nvSpPr>
          <p:cNvPr id="3" name="Dikdörtgen 2"/>
          <p:cNvSpPr/>
          <p:nvPr/>
        </p:nvSpPr>
        <p:spPr>
          <a:xfrm>
            <a:off x="1187624" y="5842000"/>
            <a:ext cx="5760640" cy="1200329"/>
          </a:xfrm>
          <a:prstGeom prst="rect">
            <a:avLst/>
          </a:prstGeom>
        </p:spPr>
        <p:txBody>
          <a:bodyPr wrap="square">
            <a:spAutoFit/>
          </a:bodyPr>
          <a:lstStyle/>
          <a:p>
            <a:r>
              <a:rPr lang="tr-TR" altLang="tr-TR" sz="2400" b="1" dirty="0" err="1"/>
              <a:t>Results</a:t>
            </a:r>
            <a:r>
              <a:rPr lang="tr-TR" altLang="tr-TR" sz="2400" b="1" dirty="0"/>
              <a:t>: 547</a:t>
            </a:r>
            <a:br>
              <a:rPr lang="tr-TR" altLang="tr-TR" sz="2400" b="1" dirty="0"/>
            </a:br>
            <a:r>
              <a:rPr lang="tr-TR" altLang="tr-TR" sz="2400" i="1" dirty="0"/>
              <a:t>(</a:t>
            </a:r>
            <a:r>
              <a:rPr lang="tr-TR" altLang="tr-TR" sz="2400" i="1" dirty="0" err="1"/>
              <a:t>from</a:t>
            </a:r>
            <a:r>
              <a:rPr lang="tr-TR" altLang="tr-TR" sz="2400" i="1" dirty="0"/>
              <a:t> Web of </a:t>
            </a:r>
            <a:r>
              <a:rPr lang="tr-TR" altLang="tr-TR" sz="2400" i="1" dirty="0" err="1"/>
              <a:t>Science</a:t>
            </a:r>
            <a:r>
              <a:rPr lang="tr-TR" altLang="tr-TR" sz="2400" i="1" dirty="0"/>
              <a:t> </a:t>
            </a:r>
            <a:r>
              <a:rPr lang="tr-TR" altLang="tr-TR" sz="2400" i="1" dirty="0" err="1"/>
              <a:t>Core</a:t>
            </a:r>
            <a:r>
              <a:rPr lang="tr-TR" altLang="tr-TR" sz="2400" i="1" dirty="0"/>
              <a:t> Collection)</a:t>
            </a:r>
            <a:br>
              <a:rPr lang="tr-TR" altLang="tr-TR" sz="2400" i="1" dirty="0"/>
            </a:br>
            <a:endParaRPr lang="tr-TR" sz="2400" dirty="0"/>
          </a:p>
        </p:txBody>
      </p:sp>
    </p:spTree>
    <p:extLst>
      <p:ext uri="{BB962C8B-B14F-4D97-AF65-F5344CB8AC3E}">
        <p14:creationId xmlns:p14="http://schemas.microsoft.com/office/powerpoint/2010/main" val="31705842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p:cNvSpPr>
            <a:spLocks noGrp="1"/>
          </p:cNvSpPr>
          <p:nvPr>
            <p:ph type="title"/>
          </p:nvPr>
        </p:nvSpPr>
        <p:spPr/>
        <p:txBody>
          <a:bodyPr/>
          <a:lstStyle/>
          <a:p>
            <a:r>
              <a:rPr lang="en-US" altLang="tr-TR" sz="2400" b="1" smtClean="0"/>
              <a:t>Secondary Metabolites from Higher Fungi: Discovery, Bioactivity, and Bioproduction</a:t>
            </a:r>
            <a:endParaRPr lang="tr-TR" altLang="tr-TR" sz="2400" smtClean="0"/>
          </a:p>
        </p:txBody>
      </p:sp>
      <p:pic>
        <p:nvPicPr>
          <p:cNvPr id="43011"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844675"/>
            <a:ext cx="8433718" cy="4104605"/>
          </a:xfrm>
        </p:spPr>
      </p:pic>
      <p:sp>
        <p:nvSpPr>
          <p:cNvPr id="2" name="Slayt Numarası Yer Tutucusu 1"/>
          <p:cNvSpPr>
            <a:spLocks noGrp="1"/>
          </p:cNvSpPr>
          <p:nvPr>
            <p:ph type="sldNum" sz="quarter" idx="12"/>
          </p:nvPr>
        </p:nvSpPr>
        <p:spPr/>
        <p:txBody>
          <a:bodyPr/>
          <a:lstStyle/>
          <a:p>
            <a:fld id="{1076DA70-7368-4227-BD4A-24FC0CBF7FC2}" type="slidenum">
              <a:rPr lang="tr-TR" smtClean="0"/>
              <a:t>79</a:t>
            </a:fld>
            <a:endParaRPr lang="tr-TR"/>
          </a:p>
        </p:txBody>
      </p:sp>
    </p:spTree>
    <p:extLst>
      <p:ext uri="{BB962C8B-B14F-4D97-AF65-F5344CB8AC3E}">
        <p14:creationId xmlns:p14="http://schemas.microsoft.com/office/powerpoint/2010/main" val="2628852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9655" y="692696"/>
            <a:ext cx="2962672" cy="850106"/>
          </a:xfrm>
          <a:solidFill>
            <a:srgbClr val="FFFF00"/>
          </a:solidFill>
          <a:ln>
            <a:solidFill>
              <a:schemeClr val="tx1"/>
            </a:solidFill>
          </a:ln>
        </p:spPr>
        <p:txBody>
          <a:bodyPr>
            <a:normAutofit fontScale="90000"/>
          </a:bodyPr>
          <a:lstStyle/>
          <a:p>
            <a:r>
              <a:rPr lang="tr-TR" sz="3100" dirty="0" smtClean="0"/>
              <a:t>Nicel Araştırma </a:t>
            </a:r>
            <a:r>
              <a:rPr lang="tr-TR" sz="3200" dirty="0" smtClean="0"/>
              <a:t/>
            </a:r>
            <a:br>
              <a:rPr lang="tr-TR" sz="3200" dirty="0" smtClean="0"/>
            </a:br>
            <a:r>
              <a:rPr lang="tr-TR" sz="2200" b="1" i="1" dirty="0" smtClean="0">
                <a:latin typeface="Adobe Caslon Pro" pitchFamily="18" charset="-94"/>
              </a:rPr>
              <a:t>(</a:t>
            </a:r>
            <a:r>
              <a:rPr lang="tr-TR" sz="2200" b="1" i="1" dirty="0" err="1" smtClean="0">
                <a:latin typeface="Adobe Caslon Pro" pitchFamily="18" charset="-94"/>
              </a:rPr>
              <a:t>Quantitative</a:t>
            </a:r>
            <a:r>
              <a:rPr lang="tr-TR" sz="2200" b="1" i="1" dirty="0" smtClean="0">
                <a:latin typeface="Adobe Caslon Pro" pitchFamily="18" charset="-94"/>
              </a:rPr>
              <a:t> </a:t>
            </a:r>
            <a:r>
              <a:rPr lang="tr-TR" sz="2200" b="1" i="1" dirty="0" err="1" smtClean="0">
                <a:latin typeface="Adobe Caslon Pro" pitchFamily="18" charset="-94"/>
              </a:rPr>
              <a:t>Research</a:t>
            </a:r>
            <a:r>
              <a:rPr lang="tr-TR" sz="2200" b="1" i="1" dirty="0" smtClean="0">
                <a:latin typeface="Adobe Caslon Pro" pitchFamily="18" charset="-94"/>
              </a:rPr>
              <a:t>)</a:t>
            </a:r>
            <a:endParaRPr lang="tr-TR" sz="2200" b="1" i="1" dirty="0">
              <a:latin typeface="Adobe Caslon Pro" pitchFamily="18" charset="-94"/>
            </a:endParaRPr>
          </a:p>
        </p:txBody>
      </p:sp>
      <p:sp>
        <p:nvSpPr>
          <p:cNvPr id="5" name="Başlık 1"/>
          <p:cNvSpPr txBox="1">
            <a:spLocks/>
          </p:cNvSpPr>
          <p:nvPr/>
        </p:nvSpPr>
        <p:spPr>
          <a:xfrm>
            <a:off x="4849688" y="692696"/>
            <a:ext cx="3178696" cy="850106"/>
          </a:xfrm>
          <a:prstGeom prst="rect">
            <a:avLst/>
          </a:prstGeom>
          <a:solidFill>
            <a:schemeClr val="accent6">
              <a:lumMod val="40000"/>
              <a:lumOff val="60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dirty="0" smtClean="0"/>
              <a:t>Nitel Araştırma</a:t>
            </a:r>
          </a:p>
          <a:p>
            <a:r>
              <a:rPr lang="tr-TR" sz="2200" b="1" i="1" dirty="0" smtClean="0">
                <a:latin typeface="Adobe Caslon Pro" pitchFamily="18" charset="-94"/>
              </a:rPr>
              <a:t>(</a:t>
            </a:r>
            <a:r>
              <a:rPr lang="tr-TR" sz="2200" b="1" i="1" dirty="0" err="1">
                <a:latin typeface="Adobe Caslon Pro" pitchFamily="18" charset="-94"/>
              </a:rPr>
              <a:t>Q</a:t>
            </a:r>
            <a:r>
              <a:rPr lang="tr-TR" sz="2200" b="1" i="1" dirty="0" err="1" smtClean="0">
                <a:latin typeface="Adobe Caslon Pro" pitchFamily="18" charset="-94"/>
              </a:rPr>
              <a:t>ualitative</a:t>
            </a:r>
            <a:r>
              <a:rPr lang="tr-TR" sz="2200" b="1" i="1" dirty="0" smtClean="0">
                <a:latin typeface="Adobe Caslon Pro" pitchFamily="18" charset="-94"/>
              </a:rPr>
              <a:t> </a:t>
            </a:r>
            <a:r>
              <a:rPr lang="tr-TR" sz="2200" b="1" i="1" dirty="0" err="1" smtClean="0">
                <a:latin typeface="Adobe Caslon Pro" pitchFamily="18" charset="-94"/>
              </a:rPr>
              <a:t>Research</a:t>
            </a:r>
            <a:r>
              <a:rPr lang="tr-TR" sz="2200" b="1" i="1" dirty="0" smtClean="0">
                <a:latin typeface="Adobe Caslon Pro" pitchFamily="18" charset="-94"/>
              </a:rPr>
              <a:t>)</a:t>
            </a:r>
            <a:endParaRPr lang="tr-TR" sz="2200" b="1" i="1" dirty="0">
              <a:latin typeface="Adobe Caslon Pro" pitchFamily="18" charset="-94"/>
            </a:endParaRPr>
          </a:p>
        </p:txBody>
      </p:sp>
      <p:sp>
        <p:nvSpPr>
          <p:cNvPr id="4" name="Yuvarlatılmış Dikdörtgen 3"/>
          <p:cNvSpPr/>
          <p:nvPr/>
        </p:nvSpPr>
        <p:spPr>
          <a:xfrm>
            <a:off x="759655" y="1778766"/>
            <a:ext cx="3168352" cy="35283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uvarlatılmış Dikdörtgen 6"/>
          <p:cNvSpPr/>
          <p:nvPr/>
        </p:nvSpPr>
        <p:spPr>
          <a:xfrm>
            <a:off x="4860032" y="1778766"/>
            <a:ext cx="3168352" cy="352839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939675" y="1988690"/>
            <a:ext cx="2808312" cy="3108543"/>
          </a:xfrm>
          <a:prstGeom prst="rect">
            <a:avLst/>
          </a:prstGeom>
          <a:noFill/>
        </p:spPr>
        <p:txBody>
          <a:bodyPr wrap="square" rtlCol="0">
            <a:spAutoFit/>
          </a:bodyPr>
          <a:lstStyle/>
          <a:p>
            <a:pPr algn="ctr"/>
            <a:r>
              <a:rPr lang="tr-TR" sz="2800" dirty="0" smtClean="0"/>
              <a:t>Ne kadar?</a:t>
            </a:r>
          </a:p>
          <a:p>
            <a:pPr algn="ctr"/>
            <a:r>
              <a:rPr lang="tr-TR" sz="2800" dirty="0" smtClean="0"/>
              <a:t>Ne miktarda?</a:t>
            </a:r>
          </a:p>
          <a:p>
            <a:pPr algn="ctr"/>
            <a:r>
              <a:rPr lang="tr-TR" sz="2800" dirty="0" smtClean="0"/>
              <a:t>Ne kadar sık?</a:t>
            </a:r>
          </a:p>
          <a:p>
            <a:pPr algn="ctr"/>
            <a:r>
              <a:rPr lang="tr-TR" sz="2800" dirty="0" smtClean="0"/>
              <a:t>Ne kadar yaygın?</a:t>
            </a:r>
          </a:p>
          <a:p>
            <a:pPr algn="ctr"/>
            <a:r>
              <a:rPr lang="tr-TR" sz="2800" dirty="0" smtClean="0"/>
              <a:t>Tekrarlı</a:t>
            </a:r>
          </a:p>
          <a:p>
            <a:pPr algn="ctr"/>
            <a:r>
              <a:rPr lang="tr-TR" sz="2800" dirty="0" smtClean="0"/>
              <a:t>Sayısal</a:t>
            </a:r>
          </a:p>
          <a:p>
            <a:pPr algn="ctr"/>
            <a:r>
              <a:rPr lang="tr-TR" sz="2800" dirty="0" smtClean="0"/>
              <a:t>Objektif</a:t>
            </a:r>
          </a:p>
        </p:txBody>
      </p:sp>
      <p:sp>
        <p:nvSpPr>
          <p:cNvPr id="9" name="Metin kutusu 8"/>
          <p:cNvSpPr txBox="1"/>
          <p:nvPr/>
        </p:nvSpPr>
        <p:spPr>
          <a:xfrm>
            <a:off x="5023713" y="2021978"/>
            <a:ext cx="2808312" cy="3539430"/>
          </a:xfrm>
          <a:prstGeom prst="rect">
            <a:avLst/>
          </a:prstGeom>
          <a:noFill/>
        </p:spPr>
        <p:txBody>
          <a:bodyPr wrap="square" rtlCol="0">
            <a:spAutoFit/>
          </a:bodyPr>
          <a:lstStyle/>
          <a:p>
            <a:pPr algn="ctr"/>
            <a:r>
              <a:rPr lang="tr-TR" sz="2800" dirty="0" smtClean="0"/>
              <a:t>Niçin?</a:t>
            </a:r>
          </a:p>
          <a:p>
            <a:pPr algn="ctr"/>
            <a:r>
              <a:rPr lang="tr-TR" sz="2800" dirty="0" smtClean="0"/>
              <a:t>Nasıl?</a:t>
            </a:r>
          </a:p>
          <a:p>
            <a:pPr algn="ctr"/>
            <a:r>
              <a:rPr lang="tr-TR" sz="2800" dirty="0" smtClean="0"/>
              <a:t>Ne şekilde?</a:t>
            </a:r>
          </a:p>
          <a:p>
            <a:pPr algn="ctr"/>
            <a:r>
              <a:rPr lang="tr-TR" sz="2800" dirty="0" smtClean="0"/>
              <a:t>Gözlem</a:t>
            </a:r>
          </a:p>
          <a:p>
            <a:pPr algn="ctr"/>
            <a:r>
              <a:rPr lang="tr-TR" sz="2800" dirty="0" smtClean="0"/>
              <a:t>Görüşme</a:t>
            </a:r>
          </a:p>
          <a:p>
            <a:pPr algn="ctr"/>
            <a:r>
              <a:rPr lang="tr-TR" sz="2800" dirty="0" smtClean="0"/>
              <a:t>Anket</a:t>
            </a:r>
          </a:p>
          <a:p>
            <a:pPr algn="ctr"/>
            <a:r>
              <a:rPr lang="tr-TR" sz="2800" dirty="0" err="1" smtClean="0"/>
              <a:t>Subjektif</a:t>
            </a:r>
            <a:endParaRPr lang="tr-TR" sz="2800" dirty="0" smtClean="0"/>
          </a:p>
          <a:p>
            <a:pPr algn="ctr"/>
            <a:endParaRPr lang="tr-TR" sz="2800" dirty="0"/>
          </a:p>
        </p:txBody>
      </p:sp>
      <p:sp>
        <p:nvSpPr>
          <p:cNvPr id="3" name="Slayt Numarası Yer Tutucusu 2"/>
          <p:cNvSpPr>
            <a:spLocks noGrp="1"/>
          </p:cNvSpPr>
          <p:nvPr>
            <p:ph type="sldNum" sz="quarter" idx="12"/>
          </p:nvPr>
        </p:nvSpPr>
        <p:spPr/>
        <p:txBody>
          <a:bodyPr/>
          <a:lstStyle/>
          <a:p>
            <a:fld id="{1076DA70-7368-4227-BD4A-24FC0CBF7FC2}" type="slidenum">
              <a:rPr lang="tr-TR" smtClean="0"/>
              <a:t>8</a:t>
            </a:fld>
            <a:endParaRPr lang="tr-TR"/>
          </a:p>
        </p:txBody>
      </p:sp>
    </p:spTree>
    <p:extLst>
      <p:ext uri="{BB962C8B-B14F-4D97-AF65-F5344CB8AC3E}">
        <p14:creationId xmlns:p14="http://schemas.microsoft.com/office/powerpoint/2010/main" val="21894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6"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Unvan 1"/>
          <p:cNvSpPr>
            <a:spLocks noGrp="1"/>
          </p:cNvSpPr>
          <p:nvPr>
            <p:ph type="title"/>
          </p:nvPr>
        </p:nvSpPr>
        <p:spPr>
          <a:xfrm>
            <a:off x="457200" y="274638"/>
            <a:ext cx="8229600" cy="2218258"/>
          </a:xfrm>
        </p:spPr>
        <p:txBody>
          <a:bodyPr>
            <a:normAutofit fontScale="90000"/>
          </a:bodyPr>
          <a:lstStyle/>
          <a:p>
            <a:pPr algn="l"/>
            <a:r>
              <a:rPr lang="tr-TR" altLang="tr-TR" sz="2400" b="1" dirty="0" smtClean="0"/>
              <a:t/>
            </a:r>
            <a:br>
              <a:rPr lang="tr-TR" altLang="tr-TR" sz="2400" b="1" dirty="0" smtClean="0"/>
            </a:br>
            <a:r>
              <a:rPr lang="tr-TR" altLang="tr-TR" sz="2400" b="1" dirty="0" err="1" smtClean="0"/>
              <a:t>You</a:t>
            </a:r>
            <a:r>
              <a:rPr lang="tr-TR" altLang="tr-TR" sz="2400" b="1" dirty="0" smtClean="0"/>
              <a:t> </a:t>
            </a:r>
            <a:r>
              <a:rPr lang="tr-TR" altLang="tr-TR" sz="2400" b="1" dirty="0" err="1" smtClean="0"/>
              <a:t>searched</a:t>
            </a:r>
            <a:r>
              <a:rPr lang="tr-TR" altLang="tr-TR" sz="2400" b="1" dirty="0" smtClean="0"/>
              <a:t> </a:t>
            </a:r>
            <a:r>
              <a:rPr lang="tr-TR" altLang="tr-TR" sz="2400" b="1" dirty="0" err="1" smtClean="0"/>
              <a:t>for</a:t>
            </a:r>
            <a:r>
              <a:rPr lang="tr-TR" altLang="tr-TR" sz="2400" b="1" dirty="0" smtClean="0"/>
              <a:t>:</a:t>
            </a:r>
            <a:r>
              <a:rPr lang="tr-TR" altLang="tr-TR" sz="2400" dirty="0" smtClean="0"/>
              <a:t> </a:t>
            </a:r>
            <a:r>
              <a:rPr lang="tr-TR" altLang="tr-TR" sz="2400" b="1" dirty="0" smtClean="0"/>
              <a:t>TOPIC:</a:t>
            </a:r>
            <a:r>
              <a:rPr lang="tr-TR" altLang="tr-TR" sz="2400" dirty="0" smtClean="0"/>
              <a:t>(GANODERMA LUCIDUM)</a:t>
            </a:r>
            <a:br>
              <a:rPr lang="tr-TR" altLang="tr-TR" sz="2400" dirty="0" smtClean="0"/>
            </a:br>
            <a:r>
              <a:rPr lang="tr-TR" altLang="tr-TR" sz="2400" dirty="0" smtClean="0"/>
              <a:t/>
            </a:r>
            <a:br>
              <a:rPr lang="tr-TR" altLang="tr-TR" sz="2400" dirty="0" smtClean="0"/>
            </a:br>
            <a:r>
              <a:rPr lang="tr-TR" altLang="tr-TR" sz="2400" b="1" dirty="0" err="1" smtClean="0"/>
              <a:t>Refined</a:t>
            </a:r>
            <a:r>
              <a:rPr lang="tr-TR" altLang="tr-TR" sz="2400" b="1" dirty="0" smtClean="0"/>
              <a:t> </a:t>
            </a:r>
            <a:r>
              <a:rPr lang="tr-TR" altLang="tr-TR" sz="2400" b="1" dirty="0" err="1" smtClean="0"/>
              <a:t>by</a:t>
            </a:r>
            <a:r>
              <a:rPr lang="tr-TR" altLang="tr-TR" sz="2400" b="1" dirty="0" smtClean="0"/>
              <a:t>:</a:t>
            </a:r>
            <a:r>
              <a:rPr lang="tr-TR" altLang="tr-TR" sz="2400" dirty="0" smtClean="0"/>
              <a:t> </a:t>
            </a:r>
            <a:r>
              <a:rPr lang="tr-TR" altLang="tr-TR" sz="2400" b="1" dirty="0" smtClean="0"/>
              <a:t>TOPIC:</a:t>
            </a:r>
            <a:r>
              <a:rPr lang="tr-TR" altLang="tr-TR" sz="2400" dirty="0" smtClean="0"/>
              <a:t> (</a:t>
            </a:r>
            <a:r>
              <a:rPr lang="tr-TR" altLang="tr-TR" sz="2400" dirty="0" err="1" smtClean="0"/>
              <a:t>anti$ancer</a:t>
            </a:r>
            <a:r>
              <a:rPr lang="tr-TR" altLang="tr-TR" sz="2400" dirty="0" smtClean="0"/>
              <a:t> </a:t>
            </a:r>
            <a:r>
              <a:rPr lang="tr-TR" altLang="tr-TR" sz="2400" dirty="0" err="1" smtClean="0"/>
              <a:t>or</a:t>
            </a:r>
            <a:r>
              <a:rPr lang="tr-TR" altLang="tr-TR" sz="2400" dirty="0" smtClean="0"/>
              <a:t> </a:t>
            </a:r>
            <a:r>
              <a:rPr lang="tr-TR" altLang="tr-TR" sz="2400" dirty="0" err="1" smtClean="0"/>
              <a:t>anti$tumor</a:t>
            </a:r>
            <a:r>
              <a:rPr lang="tr-TR" altLang="tr-TR" sz="2400" dirty="0" smtClean="0"/>
              <a:t>)</a:t>
            </a:r>
            <a:br>
              <a:rPr lang="tr-TR" altLang="tr-TR" sz="2400" dirty="0" smtClean="0"/>
            </a:br>
            <a:r>
              <a:rPr lang="tr-TR" altLang="tr-TR" sz="2400" dirty="0" smtClean="0"/>
              <a:t/>
            </a:r>
            <a:br>
              <a:rPr lang="tr-TR" altLang="tr-TR" sz="2400" dirty="0" smtClean="0"/>
            </a:br>
            <a:r>
              <a:rPr lang="tr-TR" altLang="tr-TR" sz="2400" b="1" dirty="0" err="1" smtClean="0"/>
              <a:t>Timespan</a:t>
            </a:r>
            <a:r>
              <a:rPr lang="tr-TR" altLang="tr-TR" sz="2400" b="1" dirty="0" smtClean="0"/>
              <a:t>:</a:t>
            </a:r>
            <a:r>
              <a:rPr lang="tr-TR" altLang="tr-TR" sz="2400" dirty="0" smtClean="0"/>
              <a:t> </a:t>
            </a:r>
            <a:r>
              <a:rPr lang="tr-TR" altLang="tr-TR" sz="2400" dirty="0" err="1" smtClean="0"/>
              <a:t>All</a:t>
            </a:r>
            <a:r>
              <a:rPr lang="tr-TR" altLang="tr-TR" sz="2400" dirty="0" smtClean="0"/>
              <a:t> </a:t>
            </a:r>
            <a:r>
              <a:rPr lang="tr-TR" altLang="tr-TR" sz="2400" dirty="0" err="1" smtClean="0"/>
              <a:t>years</a:t>
            </a:r>
            <a:r>
              <a:rPr lang="tr-TR" altLang="tr-TR" sz="2400" dirty="0" smtClean="0"/>
              <a:t>. </a:t>
            </a:r>
            <a:r>
              <a:rPr lang="tr-TR" altLang="tr-TR" sz="2400" b="1" dirty="0" err="1" smtClean="0"/>
              <a:t>Indexes</a:t>
            </a:r>
            <a:r>
              <a:rPr lang="tr-TR" altLang="tr-TR" sz="2400" b="1" dirty="0" smtClean="0"/>
              <a:t>:</a:t>
            </a:r>
            <a:r>
              <a:rPr lang="tr-TR" altLang="tr-TR" sz="2400" dirty="0" smtClean="0"/>
              <a:t> SCI-EXPANDED, SSCI, A&amp;HCI, CPCI-S,</a:t>
            </a:r>
            <a:br>
              <a:rPr lang="tr-TR" altLang="tr-TR" sz="2400" dirty="0" smtClean="0"/>
            </a:br>
            <a:r>
              <a:rPr lang="tr-TR" altLang="tr-TR" sz="2400" dirty="0" smtClean="0"/>
              <a:t> CPCI-SSH,ESCI.</a:t>
            </a:r>
            <a:br>
              <a:rPr lang="tr-TR" altLang="tr-TR" sz="2400" dirty="0" smtClean="0"/>
            </a:br>
            <a:endParaRPr lang="tr-TR" altLang="tr-TR" sz="2400" dirty="0" smtClean="0"/>
          </a:p>
        </p:txBody>
      </p:sp>
      <p:pic>
        <p:nvPicPr>
          <p:cNvPr id="41987"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3068638"/>
            <a:ext cx="79533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80</a:t>
            </a:fld>
            <a:endParaRPr lang="tr-TR"/>
          </a:p>
        </p:txBody>
      </p:sp>
    </p:spTree>
    <p:extLst>
      <p:ext uri="{BB962C8B-B14F-4D97-AF65-F5344CB8AC3E}">
        <p14:creationId xmlns:p14="http://schemas.microsoft.com/office/powerpoint/2010/main" val="11546034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Unvan 1"/>
          <p:cNvSpPr>
            <a:spLocks noGrp="1"/>
          </p:cNvSpPr>
          <p:nvPr>
            <p:ph type="title"/>
          </p:nvPr>
        </p:nvSpPr>
        <p:spPr/>
        <p:txBody>
          <a:bodyPr/>
          <a:lstStyle/>
          <a:p>
            <a:r>
              <a:rPr lang="en-US" altLang="tr-TR" sz="2400" b="1" smtClean="0"/>
              <a:t>Anticancer effects of Ganoderma lucidum: A review of scientific evidence</a:t>
            </a:r>
            <a:endParaRPr lang="tr-TR" altLang="tr-TR" sz="2400" smtClean="0"/>
          </a:p>
        </p:txBody>
      </p:sp>
      <p:pic>
        <p:nvPicPr>
          <p:cNvPr id="44035"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43100"/>
            <a:ext cx="8229600" cy="3840163"/>
          </a:xfrm>
        </p:spPr>
      </p:pic>
      <p:sp>
        <p:nvSpPr>
          <p:cNvPr id="2" name="Slayt Numarası Yer Tutucusu 1"/>
          <p:cNvSpPr>
            <a:spLocks noGrp="1"/>
          </p:cNvSpPr>
          <p:nvPr>
            <p:ph type="sldNum" sz="quarter" idx="12"/>
          </p:nvPr>
        </p:nvSpPr>
        <p:spPr/>
        <p:txBody>
          <a:bodyPr/>
          <a:lstStyle/>
          <a:p>
            <a:fld id="{1076DA70-7368-4227-BD4A-24FC0CBF7FC2}" type="slidenum">
              <a:rPr lang="tr-TR" smtClean="0"/>
              <a:t>81</a:t>
            </a:fld>
            <a:endParaRPr lang="tr-TR"/>
          </a:p>
        </p:txBody>
      </p:sp>
    </p:spTree>
    <p:extLst>
      <p:ext uri="{BB962C8B-B14F-4D97-AF65-F5344CB8AC3E}">
        <p14:creationId xmlns:p14="http://schemas.microsoft.com/office/powerpoint/2010/main" val="3754489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tr-TR" altLang="tr-TR" smtClean="0">
                <a:solidFill>
                  <a:srgbClr val="3333CC"/>
                </a:solidFill>
              </a:rPr>
              <a:t>Daha başka analizler …</a:t>
            </a:r>
          </a:p>
        </p:txBody>
      </p:sp>
      <p:sp>
        <p:nvSpPr>
          <p:cNvPr id="36867" name="Rectangle 3"/>
          <p:cNvSpPr>
            <a:spLocks noGrp="1" noChangeArrowheads="1"/>
          </p:cNvSpPr>
          <p:nvPr>
            <p:ph type="body" idx="1"/>
          </p:nvPr>
        </p:nvSpPr>
        <p:spPr>
          <a:xfrm>
            <a:off x="457200" y="1916832"/>
            <a:ext cx="8229600" cy="4209331"/>
          </a:xfrm>
        </p:spPr>
        <p:txBody>
          <a:bodyPr/>
          <a:lstStyle/>
          <a:p>
            <a:pPr algn="just" eaLnBrk="1" hangingPunct="1"/>
            <a:r>
              <a:rPr lang="tr-TR" altLang="tr-TR" dirty="0" smtClean="0"/>
              <a:t>Makale tiplerine göre sıralama </a:t>
            </a:r>
          </a:p>
          <a:p>
            <a:pPr algn="just" eaLnBrk="1" hangingPunct="1"/>
            <a:r>
              <a:rPr lang="tr-TR" altLang="tr-TR" dirty="0" smtClean="0"/>
              <a:t>Yıllara göre sıralama </a:t>
            </a:r>
          </a:p>
          <a:p>
            <a:pPr algn="just" eaLnBrk="1" hangingPunct="1"/>
            <a:r>
              <a:rPr lang="tr-TR" altLang="tr-TR" dirty="0" smtClean="0"/>
              <a:t>Ülkelere göre sıralama </a:t>
            </a:r>
          </a:p>
          <a:p>
            <a:pPr algn="just" eaLnBrk="1" hangingPunct="1"/>
            <a:r>
              <a:rPr lang="tr-TR" altLang="tr-TR" dirty="0" smtClean="0"/>
              <a:t>İlgili konuda en çok yayın yapılan dergilere göre sıralama </a:t>
            </a:r>
          </a:p>
          <a:p>
            <a:pPr algn="just" eaLnBrk="1" hangingPunct="1"/>
            <a:r>
              <a:rPr lang="tr-TR" altLang="tr-TR" dirty="0" smtClean="0"/>
              <a:t>En çok yayın yapan isimlere göre sıralama</a:t>
            </a:r>
          </a:p>
          <a:p>
            <a:pPr algn="just" eaLnBrk="1" hangingPunct="1"/>
            <a:endParaRPr lang="tr-TR" alt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82</a:t>
            </a:fld>
            <a:endParaRPr lang="tr-TR"/>
          </a:p>
        </p:txBody>
      </p:sp>
    </p:spTree>
    <p:extLst>
      <p:ext uri="{BB962C8B-B14F-4D97-AF65-F5344CB8AC3E}">
        <p14:creationId xmlns:p14="http://schemas.microsoft.com/office/powerpoint/2010/main" val="35146343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Rectangle 2"/>
          <p:cNvSpPr>
            <a:spLocks noGrp="1" noChangeArrowheads="1"/>
          </p:cNvSpPr>
          <p:nvPr>
            <p:ph type="title"/>
          </p:nvPr>
        </p:nvSpPr>
        <p:spPr/>
        <p:txBody>
          <a:bodyPr>
            <a:normAutofit fontScale="90000"/>
          </a:bodyPr>
          <a:lstStyle/>
          <a:p>
            <a:pPr eaLnBrk="1" hangingPunct="1"/>
            <a:r>
              <a:rPr lang="tr-TR" altLang="tr-TR" sz="3200" smtClean="0">
                <a:solidFill>
                  <a:srgbClr val="3333CC"/>
                </a:solidFill>
              </a:rPr>
              <a:t>Kurumsal analizler yapabilirsiniz…..</a:t>
            </a:r>
            <a:r>
              <a:rPr lang="tr-TR" altLang="tr-TR" sz="3200" b="1" smtClean="0">
                <a:solidFill>
                  <a:srgbClr val="3333CC"/>
                </a:solidFill>
              </a:rPr>
              <a:t> </a:t>
            </a:r>
            <a:br>
              <a:rPr lang="tr-TR" altLang="tr-TR" sz="3200" b="1" smtClean="0">
                <a:solidFill>
                  <a:srgbClr val="3333CC"/>
                </a:solidFill>
              </a:rPr>
            </a:br>
            <a:r>
              <a:rPr lang="tr-TR" altLang="tr-TR" sz="3200" b="1" smtClean="0">
                <a:solidFill>
                  <a:srgbClr val="3333CC"/>
                </a:solidFill>
              </a:rPr>
              <a:t> Aranan adres: Erzincan Univ</a:t>
            </a:r>
            <a:r>
              <a:rPr lang="tr-TR" altLang="tr-TR" sz="4000" b="1" smtClean="0">
                <a:solidFill>
                  <a:srgbClr val="3333CC"/>
                </a:solidFill>
              </a:rPr>
              <a:t> </a:t>
            </a:r>
          </a:p>
        </p:txBody>
      </p:sp>
      <p:sp>
        <p:nvSpPr>
          <p:cNvPr id="1042" name="Rectangle 7"/>
          <p:cNvSpPr>
            <a:spLocks noChangeArrowheads="1"/>
          </p:cNvSpPr>
          <p:nvPr/>
        </p:nvSpPr>
        <p:spPr bwMode="auto">
          <a:xfrm>
            <a:off x="0" y="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tr-TR" altLang="tr-TR" sz="1800"/>
              <a:t> </a:t>
            </a:r>
          </a:p>
        </p:txBody>
      </p:sp>
      <p:sp>
        <p:nvSpPr>
          <p:cNvPr id="1043" name="Rectangle 13"/>
          <p:cNvSpPr>
            <a:spLocks noChangeArrowheads="1"/>
          </p:cNvSpPr>
          <p:nvPr/>
        </p:nvSpPr>
        <p:spPr bwMode="auto">
          <a:xfrm>
            <a:off x="0" y="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tr-TR" altLang="tr-TR" sz="1800"/>
              <a:t> </a:t>
            </a:r>
          </a:p>
        </p:txBody>
      </p:sp>
      <p:sp>
        <p:nvSpPr>
          <p:cNvPr id="1044" name="Rectangle 19"/>
          <p:cNvSpPr>
            <a:spLocks noChangeArrowheads="1"/>
          </p:cNvSpPr>
          <p:nvPr/>
        </p:nvSpPr>
        <p:spPr bwMode="auto">
          <a:xfrm>
            <a:off x="0" y="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tr-TR" altLang="tr-TR" sz="1800"/>
              <a:t> </a:t>
            </a:r>
          </a:p>
        </p:txBody>
      </p:sp>
      <p:sp>
        <p:nvSpPr>
          <p:cNvPr id="1045" name="Rectangle 25"/>
          <p:cNvSpPr>
            <a:spLocks noChangeArrowheads="1"/>
          </p:cNvSpPr>
          <p:nvPr/>
        </p:nvSpPr>
        <p:spPr bwMode="auto">
          <a:xfrm>
            <a:off x="4114800" y="3246438"/>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tr-TR" altLang="tr-TR" sz="1800"/>
              <a:t> </a:t>
            </a:r>
          </a:p>
        </p:txBody>
      </p:sp>
      <p:pic>
        <p:nvPicPr>
          <p:cNvPr id="1046"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60650"/>
            <a:ext cx="9250596" cy="436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83</a:t>
            </a:fld>
            <a:endParaRPr lang="tr-TR"/>
          </a:p>
        </p:txBody>
      </p:sp>
    </p:spTree>
    <p:extLst>
      <p:ext uri="{BB962C8B-B14F-4D97-AF65-F5344CB8AC3E}">
        <p14:creationId xmlns:p14="http://schemas.microsoft.com/office/powerpoint/2010/main" val="19873905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tr-TR" altLang="tr-TR" sz="3200" dirty="0" smtClean="0">
                <a:solidFill>
                  <a:srgbClr val="3333CC"/>
                </a:solidFill>
              </a:rPr>
              <a:t>Erzincan Üniversitesi(</a:t>
            </a:r>
            <a:r>
              <a:rPr lang="tr-TR" altLang="tr-TR" sz="3200" dirty="0" err="1" smtClean="0">
                <a:solidFill>
                  <a:srgbClr val="3333CC"/>
                </a:solidFill>
              </a:rPr>
              <a:t>article</a:t>
            </a:r>
            <a:r>
              <a:rPr lang="tr-TR" altLang="tr-TR" sz="3200" dirty="0" smtClean="0">
                <a:solidFill>
                  <a:srgbClr val="3333CC"/>
                </a:solidFill>
              </a:rPr>
              <a:t>) </a:t>
            </a:r>
            <a:br>
              <a:rPr lang="tr-TR" altLang="tr-TR" sz="3200" dirty="0" smtClean="0">
                <a:solidFill>
                  <a:srgbClr val="3333CC"/>
                </a:solidFill>
              </a:rPr>
            </a:br>
            <a:r>
              <a:rPr lang="tr-TR" altLang="tr-TR" sz="3200" b="1" dirty="0" err="1" smtClean="0"/>
              <a:t>Published</a:t>
            </a:r>
            <a:r>
              <a:rPr lang="tr-TR" altLang="tr-TR" sz="3200" b="1" dirty="0" smtClean="0"/>
              <a:t> </a:t>
            </a:r>
            <a:r>
              <a:rPr lang="tr-TR" altLang="tr-TR" sz="3200" b="1" dirty="0" err="1" smtClean="0"/>
              <a:t>Items</a:t>
            </a:r>
            <a:r>
              <a:rPr lang="tr-TR" altLang="tr-TR" sz="3200" b="1" dirty="0" smtClean="0"/>
              <a:t> in </a:t>
            </a:r>
            <a:r>
              <a:rPr lang="tr-TR" altLang="tr-TR" sz="3200" b="1" dirty="0" err="1" smtClean="0"/>
              <a:t>Each</a:t>
            </a:r>
            <a:r>
              <a:rPr lang="tr-TR" altLang="tr-TR" sz="3200" b="1" dirty="0" smtClean="0"/>
              <a:t> </a:t>
            </a:r>
            <a:r>
              <a:rPr lang="tr-TR" altLang="tr-TR" sz="3200" b="1" dirty="0" err="1" smtClean="0"/>
              <a:t>Year</a:t>
            </a:r>
            <a:endParaRPr lang="tr-TR" altLang="tr-TR" sz="3200" b="1" dirty="0" smtClean="0"/>
          </a:p>
        </p:txBody>
      </p:sp>
      <p:pic>
        <p:nvPicPr>
          <p:cNvPr id="37891"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737317" cy="513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84</a:t>
            </a:fld>
            <a:endParaRPr lang="tr-TR"/>
          </a:p>
        </p:txBody>
      </p:sp>
    </p:spTree>
    <p:extLst>
      <p:ext uri="{BB962C8B-B14F-4D97-AF65-F5344CB8AC3E}">
        <p14:creationId xmlns:p14="http://schemas.microsoft.com/office/powerpoint/2010/main" val="30311470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pPr eaLnBrk="1" hangingPunct="1"/>
            <a:r>
              <a:rPr lang="tr-TR" altLang="tr-TR" sz="2800" b="1" dirty="0" smtClean="0">
                <a:solidFill>
                  <a:srgbClr val="3333CC"/>
                </a:solidFill>
              </a:rPr>
              <a:t>2018 yılında 17.09.2018 itibariyle SCI-</a:t>
            </a:r>
            <a:r>
              <a:rPr lang="tr-TR" altLang="tr-TR" sz="2800" b="1" dirty="0" err="1" smtClean="0">
                <a:solidFill>
                  <a:srgbClr val="3333CC"/>
                </a:solidFill>
              </a:rPr>
              <a:t>Expanded</a:t>
            </a:r>
            <a:r>
              <a:rPr lang="tr-TR" altLang="tr-TR" sz="2800" b="1" dirty="0" smtClean="0">
                <a:solidFill>
                  <a:srgbClr val="3333CC"/>
                </a:solidFill>
              </a:rPr>
              <a:t> kapsamında taranan dergilerde Türkiye adresli  yayınlar</a:t>
            </a:r>
          </a:p>
        </p:txBody>
      </p:sp>
      <p:sp>
        <p:nvSpPr>
          <p:cNvPr id="62467" name="Rectangle 3"/>
          <p:cNvSpPr>
            <a:spLocks noGrp="1" noChangeArrowheads="1"/>
          </p:cNvSpPr>
          <p:nvPr>
            <p:ph type="body" idx="1"/>
          </p:nvPr>
        </p:nvSpPr>
        <p:spPr/>
        <p:txBody>
          <a:bodyPr>
            <a:normAutofit lnSpcReduction="10000"/>
          </a:bodyPr>
          <a:lstStyle/>
          <a:p>
            <a:pPr>
              <a:defRPr/>
            </a:pPr>
            <a:r>
              <a:rPr lang="en-US" b="1" dirty="0"/>
              <a:t>Results: 17,763 </a:t>
            </a:r>
            <a:endParaRPr lang="tr-TR" b="1" dirty="0" smtClean="0"/>
          </a:p>
          <a:p>
            <a:pPr>
              <a:defRPr/>
            </a:pPr>
            <a:r>
              <a:rPr lang="en-US" i="1" dirty="0" smtClean="0"/>
              <a:t>(</a:t>
            </a:r>
            <a:r>
              <a:rPr lang="en-US" i="1" dirty="0"/>
              <a:t>from Web of Science Core Collection)</a:t>
            </a:r>
          </a:p>
          <a:p>
            <a:pPr>
              <a:defRPr/>
            </a:pPr>
            <a:r>
              <a:rPr lang="en-US" b="1" dirty="0"/>
              <a:t>You searched for:</a:t>
            </a:r>
            <a:r>
              <a:rPr lang="en-US" dirty="0"/>
              <a:t> </a:t>
            </a:r>
            <a:endParaRPr lang="tr-TR" dirty="0" smtClean="0"/>
          </a:p>
          <a:p>
            <a:pPr>
              <a:defRPr/>
            </a:pPr>
            <a:r>
              <a:rPr lang="en-US" b="1" dirty="0" smtClean="0"/>
              <a:t>ADDRESS</a:t>
            </a:r>
            <a:r>
              <a:rPr lang="en-US" b="1" dirty="0"/>
              <a:t>:</a:t>
            </a:r>
            <a:r>
              <a:rPr lang="en-US" dirty="0"/>
              <a:t>(turkey or </a:t>
            </a:r>
            <a:r>
              <a:rPr lang="en-US" dirty="0" err="1"/>
              <a:t>turkiye</a:t>
            </a:r>
            <a:r>
              <a:rPr lang="en-US" dirty="0"/>
              <a:t>) </a:t>
            </a:r>
            <a:r>
              <a:rPr lang="en-US" i="1" dirty="0"/>
              <a:t>AND</a:t>
            </a:r>
            <a:r>
              <a:rPr lang="en-US" dirty="0"/>
              <a:t> </a:t>
            </a:r>
            <a:endParaRPr lang="tr-TR" dirty="0" smtClean="0"/>
          </a:p>
          <a:p>
            <a:pPr>
              <a:defRPr/>
            </a:pPr>
            <a:r>
              <a:rPr lang="en-US" b="1" dirty="0" smtClean="0"/>
              <a:t>YEAR</a:t>
            </a:r>
            <a:r>
              <a:rPr lang="tr-TR" b="1" dirty="0" smtClean="0"/>
              <a:t> </a:t>
            </a:r>
            <a:r>
              <a:rPr lang="en-US" b="1" dirty="0" smtClean="0"/>
              <a:t>PUBLISHED</a:t>
            </a:r>
            <a:r>
              <a:rPr lang="en-US" b="1" dirty="0"/>
              <a:t>:</a:t>
            </a:r>
            <a:r>
              <a:rPr lang="en-US" dirty="0"/>
              <a:t> (</a:t>
            </a:r>
            <a:r>
              <a:rPr lang="en-US" dirty="0" smtClean="0"/>
              <a:t>201</a:t>
            </a:r>
            <a:r>
              <a:rPr lang="tr-TR" dirty="0" smtClean="0"/>
              <a:t>8</a:t>
            </a:r>
            <a:r>
              <a:rPr lang="en-US" dirty="0" smtClean="0"/>
              <a:t>)</a:t>
            </a:r>
            <a:r>
              <a:rPr lang="en-US" dirty="0"/>
              <a:t> </a:t>
            </a:r>
            <a:r>
              <a:rPr lang="en-US" i="1" dirty="0" smtClean="0"/>
              <a:t>AND</a:t>
            </a:r>
            <a:r>
              <a:rPr lang="tr-TR" i="1" dirty="0" smtClean="0"/>
              <a:t> </a:t>
            </a:r>
            <a:r>
              <a:rPr lang="en-US" b="1" dirty="0" smtClean="0"/>
              <a:t>DOCUMENT </a:t>
            </a:r>
            <a:r>
              <a:rPr lang="en-US" b="1" dirty="0"/>
              <a:t>TYPES:</a:t>
            </a:r>
            <a:r>
              <a:rPr lang="en-US" dirty="0"/>
              <a:t> (Article)</a:t>
            </a:r>
          </a:p>
          <a:p>
            <a:pPr>
              <a:defRPr/>
            </a:pPr>
            <a:r>
              <a:rPr lang="en-US" b="1" dirty="0"/>
              <a:t>Timespan:</a:t>
            </a:r>
            <a:r>
              <a:rPr lang="en-US" dirty="0"/>
              <a:t> </a:t>
            </a:r>
            <a:r>
              <a:rPr lang="en-US" dirty="0" smtClean="0"/>
              <a:t>19</a:t>
            </a:r>
            <a:r>
              <a:rPr lang="tr-TR" dirty="0" smtClean="0"/>
              <a:t>75</a:t>
            </a:r>
            <a:r>
              <a:rPr lang="en-US" dirty="0" smtClean="0"/>
              <a:t>-201</a:t>
            </a:r>
            <a:r>
              <a:rPr lang="tr-TR" dirty="0" smtClean="0"/>
              <a:t>8</a:t>
            </a:r>
            <a:r>
              <a:rPr lang="en-US" dirty="0" smtClean="0"/>
              <a:t>.</a:t>
            </a:r>
            <a:r>
              <a:rPr lang="en-US" dirty="0"/>
              <a:t> </a:t>
            </a:r>
            <a:endParaRPr lang="tr-TR" dirty="0" smtClean="0"/>
          </a:p>
          <a:p>
            <a:pPr>
              <a:defRPr/>
            </a:pPr>
            <a:r>
              <a:rPr lang="en-US" b="1" dirty="0" smtClean="0"/>
              <a:t>Indexes</a:t>
            </a:r>
            <a:r>
              <a:rPr lang="en-US" b="1" dirty="0"/>
              <a:t>:</a:t>
            </a:r>
            <a:r>
              <a:rPr lang="en-US" dirty="0"/>
              <a:t> SCI-EXPANDED,   </a:t>
            </a:r>
          </a:p>
          <a:p>
            <a:pPr eaLnBrk="1" hangingPunct="1">
              <a:defRPr/>
            </a:pPr>
            <a:endParaRPr lang="tr-TR" dirty="0" smtClean="0"/>
          </a:p>
          <a:p>
            <a:pPr eaLnBrk="1" hangingPunct="1">
              <a:defRPr/>
            </a:pPr>
            <a:endParaRPr lang="tr-TR" dirty="0" smtClean="0"/>
          </a:p>
        </p:txBody>
      </p:sp>
      <p:sp>
        <p:nvSpPr>
          <p:cNvPr id="2" name="Slayt Numarası Yer Tutucusu 1"/>
          <p:cNvSpPr>
            <a:spLocks noGrp="1"/>
          </p:cNvSpPr>
          <p:nvPr>
            <p:ph type="sldNum" sz="quarter" idx="12"/>
          </p:nvPr>
        </p:nvSpPr>
        <p:spPr/>
        <p:txBody>
          <a:bodyPr/>
          <a:lstStyle/>
          <a:p>
            <a:fld id="{1076DA70-7368-4227-BD4A-24FC0CBF7FC2}" type="slidenum">
              <a:rPr lang="tr-TR" smtClean="0"/>
              <a:t>85</a:t>
            </a:fld>
            <a:endParaRPr lang="tr-TR"/>
          </a:p>
        </p:txBody>
      </p:sp>
    </p:spTree>
    <p:extLst>
      <p:ext uri="{BB962C8B-B14F-4D97-AF65-F5344CB8AC3E}">
        <p14:creationId xmlns:p14="http://schemas.microsoft.com/office/powerpoint/2010/main" val="40751895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7" t="8680" r="21694" b="4285"/>
          <a:stretch/>
        </p:blipFill>
        <p:spPr bwMode="auto">
          <a:xfrm>
            <a:off x="30021" y="135035"/>
            <a:ext cx="9168120" cy="672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ayt Numarası Yer Tutucusu 3"/>
          <p:cNvSpPr>
            <a:spLocks noGrp="1"/>
          </p:cNvSpPr>
          <p:nvPr>
            <p:ph type="sldNum" sz="quarter" idx="12"/>
          </p:nvPr>
        </p:nvSpPr>
        <p:spPr/>
        <p:txBody>
          <a:bodyPr/>
          <a:lstStyle/>
          <a:p>
            <a:fld id="{1076DA70-7368-4227-BD4A-24FC0CBF7FC2}" type="slidenum">
              <a:rPr lang="tr-TR" smtClean="0"/>
              <a:t>86</a:t>
            </a:fld>
            <a:endParaRPr lang="tr-TR"/>
          </a:p>
        </p:txBody>
      </p:sp>
    </p:spTree>
    <p:extLst>
      <p:ext uri="{BB962C8B-B14F-4D97-AF65-F5344CB8AC3E}">
        <p14:creationId xmlns:p14="http://schemas.microsoft.com/office/powerpoint/2010/main" val="42333413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tr-TR" altLang="tr-TR" sz="2400" b="1" dirty="0" smtClean="0"/>
              <a:t/>
            </a:r>
            <a:br>
              <a:rPr lang="tr-TR" altLang="tr-TR" sz="2400" b="1" dirty="0" smtClean="0"/>
            </a:br>
            <a:r>
              <a:rPr lang="tr-TR" altLang="tr-TR" sz="2400" b="1" dirty="0" smtClean="0"/>
              <a:t/>
            </a:r>
            <a:br>
              <a:rPr lang="tr-TR" altLang="tr-TR" sz="2400" b="1" dirty="0" smtClean="0"/>
            </a:br>
            <a:r>
              <a:rPr lang="en-US" sz="2700" b="1" dirty="0"/>
              <a:t>17,763</a:t>
            </a:r>
            <a:r>
              <a:rPr lang="en-US" sz="2000" b="1" dirty="0"/>
              <a:t> </a:t>
            </a:r>
            <a:r>
              <a:rPr lang="tr-TR" altLang="tr-TR" sz="2400" b="1" dirty="0" err="1" smtClean="0"/>
              <a:t>records</a:t>
            </a:r>
            <a:r>
              <a:rPr lang="tr-TR" altLang="tr-TR" sz="2400" b="1" dirty="0" smtClean="0"/>
              <a:t>.</a:t>
            </a:r>
            <a:r>
              <a:rPr lang="tr-TR" altLang="tr-TR" sz="2400" dirty="0" smtClean="0"/>
              <a:t> </a:t>
            </a:r>
            <a:r>
              <a:rPr lang="tr-TR" altLang="tr-TR" sz="2400" dirty="0" err="1" smtClean="0"/>
              <a:t>Address</a:t>
            </a:r>
            <a:r>
              <a:rPr lang="tr-TR" altLang="tr-TR" sz="2400" dirty="0" smtClean="0"/>
              <a:t>=(</a:t>
            </a:r>
            <a:r>
              <a:rPr lang="tr-TR" altLang="tr-TR" sz="2400" dirty="0" err="1" smtClean="0"/>
              <a:t>turkey</a:t>
            </a:r>
            <a:r>
              <a:rPr lang="tr-TR" altLang="tr-TR" sz="2400" dirty="0" smtClean="0"/>
              <a:t> </a:t>
            </a:r>
            <a:r>
              <a:rPr lang="tr-TR" altLang="tr-TR" sz="2400" dirty="0" err="1" smtClean="0"/>
              <a:t>or</a:t>
            </a:r>
            <a:r>
              <a:rPr lang="tr-TR" altLang="tr-TR" sz="2400" dirty="0" smtClean="0"/>
              <a:t> </a:t>
            </a:r>
            <a:r>
              <a:rPr lang="tr-TR" altLang="tr-TR" sz="2400" dirty="0" err="1" smtClean="0"/>
              <a:t>turkiye</a:t>
            </a:r>
            <a:r>
              <a:rPr lang="tr-TR" altLang="tr-TR" sz="2400" dirty="0" smtClean="0"/>
              <a:t>) AND </a:t>
            </a:r>
            <a:r>
              <a:rPr lang="tr-TR" altLang="tr-TR" sz="2400" dirty="0" err="1" smtClean="0"/>
              <a:t>Year</a:t>
            </a:r>
            <a:r>
              <a:rPr lang="tr-TR" altLang="tr-TR" sz="2400" dirty="0" smtClean="0"/>
              <a:t> </a:t>
            </a:r>
            <a:r>
              <a:rPr lang="tr-TR" altLang="tr-TR" sz="2400" dirty="0" err="1" smtClean="0"/>
              <a:t>Published</a:t>
            </a:r>
            <a:r>
              <a:rPr lang="tr-TR" altLang="tr-TR" sz="2400" dirty="0" smtClean="0"/>
              <a:t>=(2018 /17.09.2018) </a:t>
            </a:r>
            <a:br>
              <a:rPr lang="tr-TR" altLang="tr-TR" sz="2400" dirty="0" smtClean="0"/>
            </a:br>
            <a:r>
              <a:rPr lang="tr-TR" altLang="tr-TR" sz="2400" dirty="0" err="1" smtClean="0"/>
              <a:t>Analysis:Document</a:t>
            </a:r>
            <a:r>
              <a:rPr lang="tr-TR" altLang="tr-TR" sz="2400" dirty="0" smtClean="0"/>
              <a:t> </a:t>
            </a:r>
            <a:r>
              <a:rPr lang="tr-TR" altLang="tr-TR" sz="2400" dirty="0" err="1" smtClean="0"/>
              <a:t>Type</a:t>
            </a:r>
            <a:r>
              <a:rPr lang="tr-TR" altLang="tr-TR" sz="2400" dirty="0" smtClean="0"/>
              <a:t>=(ARTICLE</a:t>
            </a:r>
            <a:r>
              <a:rPr lang="tr-TR" altLang="tr-TR" sz="3200" dirty="0" smtClean="0"/>
              <a:t>)</a:t>
            </a:r>
            <a:br>
              <a:rPr lang="tr-TR" altLang="tr-TR" sz="3200" dirty="0" smtClean="0"/>
            </a:br>
            <a:endParaRPr lang="tr-TR" altLang="tr-TR" sz="3200" dirty="0" smtClean="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61" t="10537" r="6984" b="28972"/>
          <a:stretch/>
        </p:blipFill>
        <p:spPr bwMode="auto">
          <a:xfrm>
            <a:off x="276041" y="1844824"/>
            <a:ext cx="8568952" cy="487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ayt Numarası Yer Tutucusu 1"/>
          <p:cNvSpPr>
            <a:spLocks noGrp="1"/>
          </p:cNvSpPr>
          <p:nvPr>
            <p:ph type="sldNum" sz="quarter" idx="12"/>
          </p:nvPr>
        </p:nvSpPr>
        <p:spPr/>
        <p:txBody>
          <a:bodyPr/>
          <a:lstStyle/>
          <a:p>
            <a:fld id="{1076DA70-7368-4227-BD4A-24FC0CBF7FC2}" type="slidenum">
              <a:rPr lang="tr-TR" smtClean="0"/>
              <a:t>87</a:t>
            </a:fld>
            <a:endParaRPr lang="tr-TR"/>
          </a:p>
        </p:txBody>
      </p:sp>
    </p:spTree>
    <p:extLst>
      <p:ext uri="{BB962C8B-B14F-4D97-AF65-F5344CB8AC3E}">
        <p14:creationId xmlns:p14="http://schemas.microsoft.com/office/powerpoint/2010/main" val="38480253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200" b="1" dirty="0" smtClean="0">
                <a:solidFill>
                  <a:srgbClr val="FF0000"/>
                </a:solidFill>
              </a:rPr>
              <a:t>23,705</a:t>
            </a:r>
            <a:r>
              <a:rPr lang="tr-TR" sz="2200" dirty="0" smtClean="0">
                <a:solidFill>
                  <a:srgbClr val="FF0000"/>
                </a:solidFill>
              </a:rPr>
              <a:t> </a:t>
            </a:r>
            <a:r>
              <a:rPr lang="tr-TR" altLang="tr-TR" sz="2200" b="1" dirty="0" err="1" smtClean="0">
                <a:solidFill>
                  <a:srgbClr val="FF0000"/>
                </a:solidFill>
              </a:rPr>
              <a:t>records</a:t>
            </a:r>
            <a:r>
              <a:rPr lang="tr-TR" altLang="tr-TR" sz="2200" b="1" dirty="0">
                <a:solidFill>
                  <a:srgbClr val="FF0000"/>
                </a:solidFill>
              </a:rPr>
              <a:t>.</a:t>
            </a:r>
            <a:r>
              <a:rPr lang="tr-TR" altLang="tr-TR" sz="2200" dirty="0">
                <a:solidFill>
                  <a:srgbClr val="FF0000"/>
                </a:solidFill>
              </a:rPr>
              <a:t> </a:t>
            </a:r>
            <a:r>
              <a:rPr lang="tr-TR" altLang="tr-TR" sz="2200" dirty="0" err="1">
                <a:solidFill>
                  <a:prstClr val="black"/>
                </a:solidFill>
              </a:rPr>
              <a:t>Address</a:t>
            </a:r>
            <a:r>
              <a:rPr lang="tr-TR" altLang="tr-TR" sz="2200" dirty="0">
                <a:solidFill>
                  <a:prstClr val="black"/>
                </a:solidFill>
              </a:rPr>
              <a:t>=(</a:t>
            </a:r>
            <a:r>
              <a:rPr lang="tr-TR" altLang="tr-TR" sz="2200" dirty="0" err="1">
                <a:solidFill>
                  <a:prstClr val="black"/>
                </a:solidFill>
              </a:rPr>
              <a:t>turkey</a:t>
            </a:r>
            <a:r>
              <a:rPr lang="tr-TR" altLang="tr-TR" sz="2200" dirty="0">
                <a:solidFill>
                  <a:prstClr val="black"/>
                </a:solidFill>
              </a:rPr>
              <a:t> </a:t>
            </a:r>
            <a:r>
              <a:rPr lang="tr-TR" altLang="tr-TR" sz="2200" dirty="0" err="1">
                <a:solidFill>
                  <a:prstClr val="black"/>
                </a:solidFill>
              </a:rPr>
              <a:t>or</a:t>
            </a:r>
            <a:r>
              <a:rPr lang="tr-TR" altLang="tr-TR" sz="2200" dirty="0">
                <a:solidFill>
                  <a:prstClr val="black"/>
                </a:solidFill>
              </a:rPr>
              <a:t> </a:t>
            </a:r>
            <a:r>
              <a:rPr lang="tr-TR" altLang="tr-TR" sz="2200" dirty="0" err="1">
                <a:solidFill>
                  <a:prstClr val="black"/>
                </a:solidFill>
              </a:rPr>
              <a:t>turkiye</a:t>
            </a:r>
            <a:r>
              <a:rPr lang="tr-TR" altLang="tr-TR" sz="2200" dirty="0">
                <a:solidFill>
                  <a:prstClr val="black"/>
                </a:solidFill>
              </a:rPr>
              <a:t>) AND </a:t>
            </a:r>
            <a:r>
              <a:rPr lang="tr-TR" altLang="tr-TR" sz="2200" dirty="0" smtClean="0">
                <a:solidFill>
                  <a:prstClr val="black"/>
                </a:solidFill>
              </a:rPr>
              <a:t/>
            </a:r>
            <a:br>
              <a:rPr lang="tr-TR" altLang="tr-TR" sz="2200" dirty="0" smtClean="0">
                <a:solidFill>
                  <a:prstClr val="black"/>
                </a:solidFill>
              </a:rPr>
            </a:br>
            <a:r>
              <a:rPr lang="tr-TR" altLang="tr-TR" sz="2200" dirty="0" err="1" smtClean="0">
                <a:solidFill>
                  <a:prstClr val="black"/>
                </a:solidFill>
              </a:rPr>
              <a:t>Year</a:t>
            </a:r>
            <a:r>
              <a:rPr lang="tr-TR" altLang="tr-TR" sz="2200" dirty="0" smtClean="0">
                <a:solidFill>
                  <a:prstClr val="black"/>
                </a:solidFill>
              </a:rPr>
              <a:t>  </a:t>
            </a:r>
            <a:r>
              <a:rPr lang="tr-TR" altLang="tr-TR" sz="2200" dirty="0" err="1" smtClean="0">
                <a:solidFill>
                  <a:prstClr val="black"/>
                </a:solidFill>
              </a:rPr>
              <a:t>Published</a:t>
            </a:r>
            <a:r>
              <a:rPr lang="tr-TR" altLang="tr-TR" sz="2200" dirty="0">
                <a:solidFill>
                  <a:prstClr val="black"/>
                </a:solidFill>
              </a:rPr>
              <a:t>=(</a:t>
            </a:r>
            <a:r>
              <a:rPr lang="tr-TR" altLang="tr-TR" sz="2200" dirty="0" smtClean="0">
                <a:solidFill>
                  <a:prstClr val="black"/>
                </a:solidFill>
              </a:rPr>
              <a:t>2019 /</a:t>
            </a:r>
            <a:r>
              <a:rPr lang="tr-TR" sz="2200" dirty="0"/>
              <a:t>15.10.2019</a:t>
            </a:r>
            <a:r>
              <a:rPr lang="tr-TR" altLang="tr-TR" sz="2200" dirty="0" smtClean="0">
                <a:solidFill>
                  <a:prstClr val="black"/>
                </a:solidFill>
              </a:rPr>
              <a:t>) </a:t>
            </a:r>
            <a:r>
              <a:rPr lang="tr-TR" altLang="tr-TR" sz="2200" dirty="0">
                <a:solidFill>
                  <a:prstClr val="black"/>
                </a:solidFill>
              </a:rPr>
              <a:t/>
            </a:r>
            <a:br>
              <a:rPr lang="tr-TR" altLang="tr-TR" sz="2200" dirty="0">
                <a:solidFill>
                  <a:prstClr val="black"/>
                </a:solidFill>
              </a:rPr>
            </a:br>
            <a:r>
              <a:rPr lang="tr-TR" altLang="tr-TR" sz="2200" dirty="0" err="1">
                <a:solidFill>
                  <a:prstClr val="black"/>
                </a:solidFill>
              </a:rPr>
              <a:t>Analysis:Document</a:t>
            </a:r>
            <a:r>
              <a:rPr lang="tr-TR" altLang="tr-TR" sz="2200" dirty="0">
                <a:solidFill>
                  <a:prstClr val="black"/>
                </a:solidFill>
              </a:rPr>
              <a:t> </a:t>
            </a:r>
            <a:r>
              <a:rPr lang="tr-TR" altLang="tr-TR" sz="2200" dirty="0" err="1">
                <a:solidFill>
                  <a:prstClr val="black"/>
                </a:solidFill>
              </a:rPr>
              <a:t>Type</a:t>
            </a:r>
            <a:r>
              <a:rPr lang="tr-TR" altLang="tr-TR" sz="2200" dirty="0">
                <a:solidFill>
                  <a:prstClr val="black"/>
                </a:solidFill>
              </a:rPr>
              <a:t>=(ARTICLE</a:t>
            </a:r>
            <a:r>
              <a:rPr lang="tr-TR" altLang="tr-TR" sz="2200" dirty="0" smtClean="0">
                <a:solidFill>
                  <a:prstClr val="black"/>
                </a:solidFill>
              </a:rPr>
              <a:t>)</a:t>
            </a:r>
            <a:r>
              <a:rPr lang="tr-TR" sz="2200" dirty="0" smtClean="0"/>
              <a:t> </a:t>
            </a:r>
            <a:endParaRPr lang="tr-TR" sz="22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679" y="1600200"/>
            <a:ext cx="8190641" cy="4525963"/>
          </a:xfrm>
        </p:spPr>
      </p:pic>
      <p:sp>
        <p:nvSpPr>
          <p:cNvPr id="4" name="Slayt Numarası Yer Tutucusu 3"/>
          <p:cNvSpPr>
            <a:spLocks noGrp="1"/>
          </p:cNvSpPr>
          <p:nvPr>
            <p:ph type="sldNum" sz="quarter" idx="12"/>
          </p:nvPr>
        </p:nvSpPr>
        <p:spPr/>
        <p:txBody>
          <a:bodyPr/>
          <a:lstStyle/>
          <a:p>
            <a:fld id="{1076DA70-7368-4227-BD4A-24FC0CBF7FC2}" type="slidenum">
              <a:rPr lang="tr-TR" smtClean="0"/>
              <a:t>88</a:t>
            </a:fld>
            <a:endParaRPr lang="tr-TR"/>
          </a:p>
        </p:txBody>
      </p:sp>
    </p:spTree>
    <p:extLst>
      <p:ext uri="{BB962C8B-B14F-4D97-AF65-F5344CB8AC3E}">
        <p14:creationId xmlns:p14="http://schemas.microsoft.com/office/powerpoint/2010/main" val="172349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3178" y="404664"/>
            <a:ext cx="8147248" cy="1642194"/>
          </a:xfrm>
        </p:spPr>
        <p:txBody>
          <a:bodyPr>
            <a:normAutofit/>
          </a:bodyPr>
          <a:lstStyle/>
          <a:p>
            <a:r>
              <a:rPr lang="tr-TR" dirty="0" smtClean="0"/>
              <a:t> </a:t>
            </a:r>
            <a:r>
              <a:rPr lang="tr-TR" b="1" dirty="0"/>
              <a:t>ISI ’</a:t>
            </a:r>
            <a:r>
              <a:rPr lang="tr-TR" b="1" dirty="0" err="1"/>
              <a:t>nin</a:t>
            </a:r>
            <a:r>
              <a:rPr lang="tr-TR" b="1" dirty="0"/>
              <a:t> Kullandığı </a:t>
            </a:r>
            <a:r>
              <a:rPr lang="tr-TR" b="1" dirty="0" smtClean="0"/>
              <a:t>İndeksler</a:t>
            </a:r>
            <a:br>
              <a:rPr lang="tr-TR" b="1" dirty="0" smtClean="0"/>
            </a:br>
            <a:r>
              <a:rPr lang="tr-TR" b="1" dirty="0" smtClean="0"/>
              <a:t> </a:t>
            </a:r>
            <a:r>
              <a:rPr lang="tr-TR" b="1" dirty="0"/>
              <a:t>SCI -</a:t>
            </a:r>
            <a:r>
              <a:rPr lang="tr-TR" b="1" dirty="0" err="1"/>
              <a:t>Expanded</a:t>
            </a:r>
            <a:r>
              <a:rPr lang="tr-TR" b="1" dirty="0"/>
              <a:t>, SSCI ve AHCI </a:t>
            </a:r>
            <a:endParaRPr lang="tr-TR" dirty="0"/>
          </a:p>
        </p:txBody>
      </p:sp>
      <p:pic>
        <p:nvPicPr>
          <p:cNvPr id="14338" name="Picture 2" descr="Institute for Scientific Information (IS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39"/>
            <a:ext cx="8134350" cy="4724401"/>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1076DA70-7368-4227-BD4A-24FC0CBF7FC2}" type="slidenum">
              <a:rPr lang="tr-TR" smtClean="0"/>
              <a:t>89</a:t>
            </a:fld>
            <a:endParaRPr lang="tr-TR"/>
          </a:p>
        </p:txBody>
      </p:sp>
    </p:spTree>
    <p:extLst>
      <p:ext uri="{BB962C8B-B14F-4D97-AF65-F5344CB8AC3E}">
        <p14:creationId xmlns:p14="http://schemas.microsoft.com/office/powerpoint/2010/main" val="1806532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Bilimsel Araştırma Yöntemleri</a:t>
            </a:r>
            <a:endParaRPr lang="tr-TR" dirty="0"/>
          </a:p>
        </p:txBody>
      </p:sp>
      <p:sp>
        <p:nvSpPr>
          <p:cNvPr id="3" name="İçerik Yer Tutucusu 2"/>
          <p:cNvSpPr>
            <a:spLocks noGrp="1"/>
          </p:cNvSpPr>
          <p:nvPr>
            <p:ph idx="1"/>
          </p:nvPr>
        </p:nvSpPr>
        <p:spPr>
          <a:xfrm>
            <a:off x="755576" y="1600200"/>
            <a:ext cx="7931224" cy="4525963"/>
          </a:xfrm>
        </p:spPr>
        <p:txBody>
          <a:bodyPr/>
          <a:lstStyle/>
          <a:p>
            <a:pPr marL="0" indent="0">
              <a:buNone/>
            </a:pPr>
            <a:r>
              <a:rPr lang="tr-TR" dirty="0" smtClean="0"/>
              <a:t>İlişkilendirme yöntemleridir.</a:t>
            </a:r>
          </a:p>
          <a:p>
            <a:pPr marL="0" indent="0">
              <a:buNone/>
            </a:pPr>
            <a:endParaRPr lang="tr-TR" dirty="0" smtClean="0"/>
          </a:p>
          <a:p>
            <a:pPr marL="0" indent="0">
              <a:buNone/>
            </a:pPr>
            <a:r>
              <a:rPr lang="tr-TR" dirty="0" smtClean="0"/>
              <a:t>En çok bilinen iki yöntem;</a:t>
            </a:r>
          </a:p>
          <a:p>
            <a:pPr marL="0" indent="0">
              <a:buNone/>
            </a:pPr>
            <a:endParaRPr lang="tr-TR" dirty="0"/>
          </a:p>
          <a:p>
            <a:pPr marL="0" indent="0">
              <a:buNone/>
            </a:pPr>
            <a:r>
              <a:rPr lang="tr-TR" b="1" i="1" dirty="0" smtClean="0">
                <a:solidFill>
                  <a:srgbClr val="FF0000"/>
                </a:solidFill>
                <a:latin typeface="Adobe Caslon Pro Bold" pitchFamily="18" charset="-94"/>
              </a:rPr>
              <a:t>Tümdengelim</a:t>
            </a:r>
            <a:r>
              <a:rPr lang="tr-TR" dirty="0" smtClean="0"/>
              <a:t> ve </a:t>
            </a:r>
            <a:r>
              <a:rPr lang="tr-TR" b="1" i="1" dirty="0" smtClean="0">
                <a:solidFill>
                  <a:srgbClr val="FF0000"/>
                </a:solidFill>
                <a:latin typeface="Adobe Caslon Pro Bold" pitchFamily="18" charset="-94"/>
              </a:rPr>
              <a:t>Tümevarım</a:t>
            </a:r>
            <a:r>
              <a:rPr lang="tr-TR" dirty="0" smtClean="0"/>
              <a:t> yöntemleridir.</a:t>
            </a:r>
          </a:p>
          <a:p>
            <a:pPr marL="0" indent="0">
              <a:buNone/>
            </a:pPr>
            <a:endParaRPr lang="tr-TR" dirty="0" smtClean="0"/>
          </a:p>
          <a:p>
            <a:pPr marL="0" indent="0">
              <a:buNone/>
            </a:pP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9</a:t>
            </a:fld>
            <a:endParaRPr lang="tr-TR"/>
          </a:p>
        </p:txBody>
      </p:sp>
    </p:spTree>
    <p:extLst>
      <p:ext uri="{BB962C8B-B14F-4D97-AF65-F5344CB8AC3E}">
        <p14:creationId xmlns:p14="http://schemas.microsoft.com/office/powerpoint/2010/main" val="13850584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Nedir?</a:t>
            </a:r>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dirty="0" err="1" smtClean="0">
                <a:solidFill>
                  <a:srgbClr val="FF0000"/>
                </a:solidFill>
                <a:latin typeface="Adobe Caslon Pro" pitchFamily="18" charset="-94"/>
              </a:rPr>
              <a:t>Institute</a:t>
            </a:r>
            <a:r>
              <a:rPr lang="tr-TR" dirty="0" smtClean="0">
                <a:solidFill>
                  <a:srgbClr val="FF0000"/>
                </a:solidFill>
                <a:latin typeface="Adobe Caslon Pro" pitchFamily="18" charset="-94"/>
              </a:rPr>
              <a:t> </a:t>
            </a:r>
            <a:r>
              <a:rPr lang="tr-TR" dirty="0" err="1">
                <a:solidFill>
                  <a:srgbClr val="FF0000"/>
                </a:solidFill>
                <a:latin typeface="Adobe Caslon Pro" pitchFamily="18" charset="-94"/>
              </a:rPr>
              <a:t>for</a:t>
            </a:r>
            <a:r>
              <a:rPr lang="tr-TR" dirty="0">
                <a:solidFill>
                  <a:srgbClr val="FF0000"/>
                </a:solidFill>
                <a:latin typeface="Adobe Caslon Pro" pitchFamily="18" charset="-94"/>
              </a:rPr>
              <a:t> </a:t>
            </a:r>
            <a:r>
              <a:rPr lang="tr-TR" dirty="0" err="1">
                <a:solidFill>
                  <a:srgbClr val="FF0000"/>
                </a:solidFill>
                <a:latin typeface="Adobe Caslon Pro" pitchFamily="18" charset="-94"/>
              </a:rPr>
              <a:t>Scientific</a:t>
            </a:r>
            <a:r>
              <a:rPr lang="tr-TR" dirty="0">
                <a:solidFill>
                  <a:srgbClr val="FF0000"/>
                </a:solidFill>
                <a:latin typeface="Adobe Caslon Pro" pitchFamily="18" charset="-94"/>
              </a:rPr>
              <a:t> Information </a:t>
            </a:r>
            <a:r>
              <a:rPr lang="tr-TR" dirty="0"/>
              <a:t>(ISI</a:t>
            </a:r>
            <a:r>
              <a:rPr lang="tr-TR" baseline="30000" dirty="0"/>
              <a:t>®</a:t>
            </a:r>
            <a:r>
              <a:rPr lang="tr-TR" dirty="0"/>
              <a:t>) tarafından </a:t>
            </a:r>
            <a:r>
              <a:rPr lang="tr-TR" dirty="0" err="1" smtClean="0"/>
              <a:t>Science</a:t>
            </a:r>
            <a:r>
              <a:rPr lang="tr-TR" dirty="0" smtClean="0"/>
              <a:t> </a:t>
            </a:r>
            <a:r>
              <a:rPr lang="tr-TR" dirty="0" err="1"/>
              <a:t>Citation</a:t>
            </a:r>
            <a:r>
              <a:rPr lang="tr-TR" dirty="0"/>
              <a:t> Index (SCI</a:t>
            </a:r>
            <a:r>
              <a:rPr lang="tr-TR" baseline="30000" dirty="0"/>
              <a:t>®</a:t>
            </a:r>
            <a:r>
              <a:rPr lang="tr-TR" dirty="0"/>
              <a:t>), </a:t>
            </a:r>
            <a:r>
              <a:rPr lang="tr-TR" dirty="0" err="1"/>
              <a:t>Science</a:t>
            </a:r>
            <a:r>
              <a:rPr lang="tr-TR" dirty="0"/>
              <a:t> </a:t>
            </a:r>
            <a:r>
              <a:rPr lang="tr-TR" dirty="0" err="1"/>
              <a:t>Citation</a:t>
            </a:r>
            <a:r>
              <a:rPr lang="tr-TR" dirty="0"/>
              <a:t> Index</a:t>
            </a:r>
            <a:r>
              <a:rPr lang="tr-TR" baseline="30000" dirty="0"/>
              <a:t>®</a:t>
            </a:r>
            <a:r>
              <a:rPr lang="tr-TR" dirty="0"/>
              <a:t>-</a:t>
            </a:r>
            <a:r>
              <a:rPr lang="tr-TR" dirty="0" err="1"/>
              <a:t>expanded</a:t>
            </a:r>
            <a:r>
              <a:rPr lang="tr-TR" dirty="0"/>
              <a:t>, </a:t>
            </a:r>
            <a:r>
              <a:rPr lang="tr-TR" dirty="0" err="1"/>
              <a:t>Social</a:t>
            </a:r>
            <a:r>
              <a:rPr lang="tr-TR" dirty="0"/>
              <a:t> </a:t>
            </a:r>
            <a:r>
              <a:rPr lang="tr-TR" dirty="0" err="1"/>
              <a:t>Sciences</a:t>
            </a:r>
            <a:r>
              <a:rPr lang="tr-TR" dirty="0"/>
              <a:t> </a:t>
            </a:r>
            <a:r>
              <a:rPr lang="tr-TR" dirty="0" err="1"/>
              <a:t>Citation</a:t>
            </a:r>
            <a:r>
              <a:rPr lang="tr-TR" dirty="0"/>
              <a:t> Index</a:t>
            </a:r>
            <a:r>
              <a:rPr lang="tr-TR" baseline="30000" dirty="0"/>
              <a:t>® </a:t>
            </a:r>
            <a:r>
              <a:rPr lang="tr-TR" dirty="0"/>
              <a:t>(SSCI</a:t>
            </a:r>
            <a:r>
              <a:rPr lang="tr-TR" baseline="30000" dirty="0"/>
              <a:t>®</a:t>
            </a:r>
            <a:r>
              <a:rPr lang="tr-TR" dirty="0"/>
              <a:t>) ve </a:t>
            </a:r>
            <a:r>
              <a:rPr lang="tr-TR" dirty="0" err="1"/>
              <a:t>Arts</a:t>
            </a:r>
            <a:r>
              <a:rPr lang="tr-TR" dirty="0"/>
              <a:t> </a:t>
            </a:r>
            <a:r>
              <a:rPr lang="tr-TR" dirty="0" err="1"/>
              <a:t>and</a:t>
            </a:r>
            <a:r>
              <a:rPr lang="tr-TR" dirty="0"/>
              <a:t> </a:t>
            </a:r>
            <a:r>
              <a:rPr lang="tr-TR" dirty="0" err="1"/>
              <a:t>Humanities</a:t>
            </a:r>
            <a:r>
              <a:rPr lang="tr-TR" dirty="0"/>
              <a:t> </a:t>
            </a:r>
            <a:r>
              <a:rPr lang="tr-TR" dirty="0" err="1"/>
              <a:t>Citation</a:t>
            </a:r>
            <a:r>
              <a:rPr lang="tr-TR" dirty="0"/>
              <a:t> Index (AHCI</a:t>
            </a:r>
            <a:r>
              <a:rPr lang="tr-TR" baseline="30000" dirty="0" smtClean="0"/>
              <a:t>®</a:t>
            </a:r>
            <a:r>
              <a:rPr lang="tr-TR" dirty="0" smtClean="0"/>
              <a:t>) </a:t>
            </a:r>
            <a:r>
              <a:rPr lang="tr-TR" dirty="0"/>
              <a:t>uzun süreden beri </a:t>
            </a:r>
            <a:r>
              <a:rPr lang="tr-TR" dirty="0" smtClean="0"/>
              <a:t>kullanılmaktadır.</a:t>
            </a:r>
          </a:p>
          <a:p>
            <a:pPr marL="0" indent="0">
              <a:buNone/>
            </a:pPr>
            <a:endParaRPr lang="tr-TR" dirty="0" smtClean="0"/>
          </a:p>
          <a:p>
            <a:pPr marL="0" indent="0" algn="just">
              <a:buNone/>
            </a:pPr>
            <a:r>
              <a:rPr lang="tr-TR" dirty="0" smtClean="0"/>
              <a:t>2001 </a:t>
            </a:r>
            <a:r>
              <a:rPr lang="tr-TR" dirty="0"/>
              <a:t>yılından itibaren, ülkemizde akademik yükseltilmelerde bu indeksler tarafından taranan dergilerde makale yayınlama zorunluluğu getirildikten sonra, </a:t>
            </a:r>
            <a:r>
              <a:rPr lang="tr-TR" dirty="0" smtClean="0"/>
              <a:t>akademisyenlerin gündemine oturmuştur. </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90</a:t>
            </a:fld>
            <a:endParaRPr lang="tr-TR"/>
          </a:p>
        </p:txBody>
      </p:sp>
    </p:spTree>
    <p:extLst>
      <p:ext uri="{BB962C8B-B14F-4D97-AF65-F5344CB8AC3E}">
        <p14:creationId xmlns:p14="http://schemas.microsoft.com/office/powerpoint/2010/main" val="17848936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a:t>ISI ’</a:t>
            </a:r>
            <a:r>
              <a:rPr lang="tr-TR" sz="3200" b="1" dirty="0" err="1"/>
              <a:t>nin</a:t>
            </a:r>
            <a:r>
              <a:rPr lang="tr-TR" sz="3200" b="1" dirty="0"/>
              <a:t> Tarihsel Gelişimi </a:t>
            </a:r>
            <a:endParaRPr lang="tr-TR" sz="3200" dirty="0"/>
          </a:p>
        </p:txBody>
      </p:sp>
      <p:sp>
        <p:nvSpPr>
          <p:cNvPr id="3" name="İçerik Yer Tutucusu 2"/>
          <p:cNvSpPr>
            <a:spLocks noGrp="1"/>
          </p:cNvSpPr>
          <p:nvPr>
            <p:ph idx="1"/>
          </p:nvPr>
        </p:nvSpPr>
        <p:spPr>
          <a:xfrm>
            <a:off x="457200" y="1340768"/>
            <a:ext cx="8229600" cy="4785395"/>
          </a:xfrm>
        </p:spPr>
        <p:txBody>
          <a:bodyPr>
            <a:normAutofit fontScale="85000" lnSpcReduction="10000"/>
          </a:bodyPr>
          <a:lstStyle/>
          <a:p>
            <a:pPr marL="0" indent="0" algn="just">
              <a:buNone/>
            </a:pPr>
            <a:r>
              <a:rPr lang="tr-TR" dirty="0"/>
              <a:t>ISI, 1958 yılında Dr. </a:t>
            </a:r>
            <a:r>
              <a:rPr lang="tr-TR" dirty="0" err="1"/>
              <a:t>Eugene</a:t>
            </a:r>
            <a:r>
              <a:rPr lang="tr-TR" dirty="0"/>
              <a:t> Garfield tarafından kurulmuş ve daha sonra </a:t>
            </a:r>
            <a:r>
              <a:rPr lang="tr-TR" dirty="0" err="1"/>
              <a:t>Thomson</a:t>
            </a:r>
            <a:r>
              <a:rPr lang="tr-TR" dirty="0"/>
              <a:t> Yayın Grubuna geçmiştir</a:t>
            </a:r>
            <a:r>
              <a:rPr lang="tr-TR" dirty="0" smtClean="0"/>
              <a:t>.</a:t>
            </a:r>
          </a:p>
          <a:p>
            <a:pPr marL="0" indent="0" algn="just">
              <a:buNone/>
            </a:pPr>
            <a:endParaRPr lang="tr-TR" sz="1000" dirty="0" smtClean="0"/>
          </a:p>
          <a:p>
            <a:pPr marL="0" indent="0" algn="just">
              <a:buNone/>
            </a:pPr>
            <a:r>
              <a:rPr lang="tr-TR" dirty="0" smtClean="0"/>
              <a:t>1961</a:t>
            </a:r>
            <a:r>
              <a:rPr lang="tr-TR" dirty="0"/>
              <a:t>: </a:t>
            </a:r>
            <a:r>
              <a:rPr lang="tr-TR" dirty="0" err="1"/>
              <a:t>Science</a:t>
            </a:r>
            <a:r>
              <a:rPr lang="tr-TR" dirty="0"/>
              <a:t> </a:t>
            </a:r>
            <a:r>
              <a:rPr lang="tr-TR" dirty="0" err="1"/>
              <a:t>Citation</a:t>
            </a:r>
            <a:r>
              <a:rPr lang="tr-TR" dirty="0"/>
              <a:t> Index (SCI) kuruldu ve 1963’de yayınlandı. Bu dönemde 562 dergi taranıyordu ve 2 milyon atıf hakkında bilgi vardı. </a:t>
            </a:r>
            <a:endParaRPr lang="tr-TR" dirty="0" smtClean="0"/>
          </a:p>
          <a:p>
            <a:pPr marL="0" indent="0" algn="just">
              <a:buNone/>
            </a:pPr>
            <a:endParaRPr lang="tr-TR" sz="900" dirty="0"/>
          </a:p>
          <a:p>
            <a:pPr marL="0" indent="0" algn="just">
              <a:buNone/>
            </a:pPr>
            <a:r>
              <a:rPr lang="fr-FR" dirty="0"/>
              <a:t>1973: Social Sciences Citation Index (SSCI) </a:t>
            </a:r>
            <a:r>
              <a:rPr lang="fr-FR" dirty="0" err="1"/>
              <a:t>başladı</a:t>
            </a:r>
            <a:r>
              <a:rPr lang="fr-FR" dirty="0"/>
              <a:t>. </a:t>
            </a:r>
            <a:endParaRPr lang="tr-TR" dirty="0" smtClean="0"/>
          </a:p>
          <a:p>
            <a:pPr marL="0" indent="0" algn="just">
              <a:buNone/>
            </a:pPr>
            <a:endParaRPr lang="tr-TR" sz="900" dirty="0" smtClean="0"/>
          </a:p>
          <a:p>
            <a:pPr marL="0" indent="0" algn="just">
              <a:buNone/>
            </a:pPr>
            <a:r>
              <a:rPr lang="tr-TR" dirty="0" smtClean="0"/>
              <a:t>1978</a:t>
            </a:r>
            <a:r>
              <a:rPr lang="tr-TR" dirty="0"/>
              <a:t>: </a:t>
            </a:r>
            <a:r>
              <a:rPr lang="tr-TR" dirty="0" err="1" smtClean="0"/>
              <a:t>Arts</a:t>
            </a:r>
            <a:r>
              <a:rPr lang="tr-TR" dirty="0" smtClean="0"/>
              <a:t> </a:t>
            </a:r>
            <a:r>
              <a:rPr lang="tr-TR" dirty="0" err="1"/>
              <a:t>and</a:t>
            </a:r>
            <a:r>
              <a:rPr lang="tr-TR" dirty="0"/>
              <a:t> </a:t>
            </a:r>
            <a:r>
              <a:rPr lang="tr-TR" dirty="0" err="1"/>
              <a:t>Humanities</a:t>
            </a:r>
            <a:r>
              <a:rPr lang="tr-TR" dirty="0"/>
              <a:t> </a:t>
            </a:r>
            <a:r>
              <a:rPr lang="tr-TR" dirty="0" err="1"/>
              <a:t>Citation</a:t>
            </a:r>
            <a:r>
              <a:rPr lang="tr-TR" dirty="0"/>
              <a:t> Index (AHCI) başladı. </a:t>
            </a:r>
            <a:endParaRPr lang="tr-TR" dirty="0" smtClean="0"/>
          </a:p>
          <a:p>
            <a:pPr marL="0" indent="0" algn="just">
              <a:buNone/>
            </a:pPr>
            <a:endParaRPr lang="tr-TR" sz="900" dirty="0"/>
          </a:p>
          <a:p>
            <a:pPr marL="0" indent="0">
              <a:buNone/>
            </a:pPr>
            <a:r>
              <a:rPr lang="tr-TR" dirty="0" smtClean="0"/>
              <a:t>1997: </a:t>
            </a:r>
            <a:r>
              <a:rPr lang="tr-TR" dirty="0" err="1" smtClean="0"/>
              <a:t>ISI’nin</a:t>
            </a:r>
            <a:r>
              <a:rPr lang="tr-TR" dirty="0" smtClean="0"/>
              <a:t> </a:t>
            </a:r>
            <a:r>
              <a:rPr lang="tr-TR" dirty="0"/>
              <a:t>internet hizmeti olan </a:t>
            </a:r>
            <a:r>
              <a:rPr lang="tr-TR" dirty="0" smtClean="0"/>
              <a:t>Web </a:t>
            </a:r>
            <a:r>
              <a:rPr lang="tr-TR" dirty="0"/>
              <a:t>of </a:t>
            </a:r>
            <a:r>
              <a:rPr lang="tr-TR" dirty="0" err="1"/>
              <a:t>Science</a:t>
            </a:r>
            <a:r>
              <a:rPr lang="tr-TR" dirty="0"/>
              <a:t> kuruldu. </a:t>
            </a:r>
          </a:p>
        </p:txBody>
      </p:sp>
      <p:sp>
        <p:nvSpPr>
          <p:cNvPr id="4" name="Slayt Numarası Yer Tutucusu 3"/>
          <p:cNvSpPr>
            <a:spLocks noGrp="1"/>
          </p:cNvSpPr>
          <p:nvPr>
            <p:ph type="sldNum" sz="quarter" idx="12"/>
          </p:nvPr>
        </p:nvSpPr>
        <p:spPr/>
        <p:txBody>
          <a:bodyPr/>
          <a:lstStyle/>
          <a:p>
            <a:fld id="{1076DA70-7368-4227-BD4A-24FC0CBF7FC2}" type="slidenum">
              <a:rPr lang="tr-TR" smtClean="0"/>
              <a:t>91</a:t>
            </a:fld>
            <a:endParaRPr lang="tr-TR"/>
          </a:p>
        </p:txBody>
      </p:sp>
    </p:spTree>
    <p:extLst>
      <p:ext uri="{BB962C8B-B14F-4D97-AF65-F5344CB8AC3E}">
        <p14:creationId xmlns:p14="http://schemas.microsoft.com/office/powerpoint/2010/main" val="24403603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SCI-</a:t>
            </a:r>
            <a:r>
              <a:rPr lang="tr-TR" b="1" dirty="0" err="1"/>
              <a:t>Expanded</a:t>
            </a:r>
            <a:r>
              <a:rPr lang="tr-TR" b="1" dirty="0"/>
              <a:t> </a:t>
            </a:r>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dirty="0"/>
              <a:t>150 bilimsel disiplinde </a:t>
            </a:r>
            <a:r>
              <a:rPr lang="tr-TR" dirty="0" smtClean="0"/>
              <a:t>6650’den </a:t>
            </a:r>
            <a:r>
              <a:rPr lang="tr-TR" dirty="0"/>
              <a:t>fazla dergi taramaktadır. Her hafta ortalama </a:t>
            </a:r>
            <a:r>
              <a:rPr lang="tr-TR" dirty="0" smtClean="0"/>
              <a:t>19000 </a:t>
            </a:r>
            <a:r>
              <a:rPr lang="tr-TR" dirty="0"/>
              <a:t>yeni kayıt, </a:t>
            </a:r>
            <a:r>
              <a:rPr lang="tr-TR" dirty="0" smtClean="0"/>
              <a:t>423000 </a:t>
            </a:r>
            <a:r>
              <a:rPr lang="tr-TR" dirty="0"/>
              <a:t>yeni atıf sisteme girmektedir. 17 milyon ’dan fazla kayıt vardır. </a:t>
            </a:r>
          </a:p>
          <a:p>
            <a:pPr marL="0" indent="0" algn="just">
              <a:buNone/>
            </a:pPr>
            <a:endParaRPr lang="tr-TR" dirty="0"/>
          </a:p>
          <a:p>
            <a:pPr marL="0" indent="0" algn="just">
              <a:buNone/>
            </a:pPr>
            <a:r>
              <a:rPr lang="tr-TR" dirty="0"/>
              <a:t>İçerdiği bazı disiplinler: Ziraat, Astronomi, </a:t>
            </a:r>
            <a:r>
              <a:rPr lang="tr-TR" dirty="0">
                <a:solidFill>
                  <a:srgbClr val="FF0000"/>
                </a:solidFill>
                <a:latin typeface="Adobe Caslon Pro" pitchFamily="18" charset="-94"/>
              </a:rPr>
              <a:t>Biyokimya</a:t>
            </a:r>
            <a:r>
              <a:rPr lang="tr-TR" dirty="0"/>
              <a:t>, </a:t>
            </a:r>
            <a:r>
              <a:rPr lang="tr-TR" dirty="0">
                <a:solidFill>
                  <a:srgbClr val="FF0000"/>
                </a:solidFill>
                <a:latin typeface="Adobe Caslon Pro" pitchFamily="18" charset="-94"/>
              </a:rPr>
              <a:t>Biyoloji</a:t>
            </a:r>
            <a:r>
              <a:rPr lang="tr-TR" dirty="0"/>
              <a:t>, </a:t>
            </a:r>
            <a:r>
              <a:rPr lang="tr-TR" dirty="0" err="1">
                <a:solidFill>
                  <a:srgbClr val="FF0000"/>
                </a:solidFill>
                <a:latin typeface="Adobe Caslon Pro" pitchFamily="18" charset="-94"/>
              </a:rPr>
              <a:t>Biyoteknoloji</a:t>
            </a:r>
            <a:r>
              <a:rPr lang="tr-TR" dirty="0"/>
              <a:t>, Kimya, Bilgisayar, Nöroloji, Onkoloji, Pediatri, Farmakoloji, Fizik, </a:t>
            </a:r>
            <a:r>
              <a:rPr lang="tr-TR" dirty="0">
                <a:solidFill>
                  <a:srgbClr val="FF0000"/>
                </a:solidFill>
                <a:latin typeface="Adobe Caslon Pro" pitchFamily="18" charset="-94"/>
              </a:rPr>
              <a:t>Bitki Bilimleri</a:t>
            </a:r>
            <a:r>
              <a:rPr lang="tr-TR" dirty="0"/>
              <a:t>, Psikiyatri, Malzeme Bilimi, Matematik, Tıp, Cerrahi, Veteriner Bilimleri ve </a:t>
            </a:r>
            <a:r>
              <a:rPr lang="tr-TR" dirty="0">
                <a:solidFill>
                  <a:srgbClr val="FF0000"/>
                </a:solidFill>
                <a:latin typeface="Adobe Devanagari" pitchFamily="18" charset="0"/>
                <a:cs typeface="Adobe Devanagari" pitchFamily="18" charset="0"/>
              </a:rPr>
              <a:t>Zooloji. </a:t>
            </a:r>
            <a:endParaRPr lang="tr-TR" dirty="0" smtClean="0">
              <a:solidFill>
                <a:srgbClr val="FF0000"/>
              </a:solidFill>
              <a:latin typeface="Adobe Devanagari" pitchFamily="18" charset="0"/>
              <a:cs typeface="Adobe Devanagari" pitchFamily="18" charset="0"/>
            </a:endParaRPr>
          </a:p>
          <a:p>
            <a:pPr marL="0" indent="0" algn="just">
              <a:buNone/>
            </a:pPr>
            <a:endParaRPr lang="tr-TR" dirty="0"/>
          </a:p>
          <a:p>
            <a:pPr marL="0" indent="0" algn="just">
              <a:buNone/>
            </a:pPr>
            <a:r>
              <a:rPr lang="tr-TR" dirty="0" smtClean="0"/>
              <a:t>Ayrıca </a:t>
            </a:r>
            <a:r>
              <a:rPr lang="tr-TR" dirty="0"/>
              <a:t>tüm alanlarda kongre kaynaklı yıllık 385.000 kayıt sisteme girmektedir </a:t>
            </a:r>
          </a:p>
        </p:txBody>
      </p:sp>
      <p:sp>
        <p:nvSpPr>
          <p:cNvPr id="4" name="Slayt Numarası Yer Tutucusu 3"/>
          <p:cNvSpPr>
            <a:spLocks noGrp="1"/>
          </p:cNvSpPr>
          <p:nvPr>
            <p:ph type="sldNum" sz="quarter" idx="12"/>
          </p:nvPr>
        </p:nvSpPr>
        <p:spPr/>
        <p:txBody>
          <a:bodyPr/>
          <a:lstStyle/>
          <a:p>
            <a:fld id="{1076DA70-7368-4227-BD4A-24FC0CBF7FC2}" type="slidenum">
              <a:rPr lang="tr-TR" smtClean="0"/>
              <a:t>92</a:t>
            </a:fld>
            <a:endParaRPr lang="tr-TR"/>
          </a:p>
        </p:txBody>
      </p:sp>
    </p:spTree>
    <p:extLst>
      <p:ext uri="{BB962C8B-B14F-4D97-AF65-F5344CB8AC3E}">
        <p14:creationId xmlns:p14="http://schemas.microsoft.com/office/powerpoint/2010/main" val="18063751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000000"/>
                </a:solidFill>
                <a:latin typeface="FAJLLF+Arial,Bold"/>
              </a:rPr>
              <a:t>SSCI </a:t>
            </a:r>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dirty="0"/>
              <a:t>50 disiplinde </a:t>
            </a:r>
            <a:r>
              <a:rPr lang="tr-TR" dirty="0" smtClean="0"/>
              <a:t>1950 </a:t>
            </a:r>
            <a:r>
              <a:rPr lang="tr-TR" dirty="0"/>
              <a:t>dergi taramaktadır. </a:t>
            </a:r>
            <a:endParaRPr lang="tr-TR" dirty="0" smtClean="0"/>
          </a:p>
          <a:p>
            <a:pPr marL="0" indent="0" algn="just">
              <a:buNone/>
            </a:pPr>
            <a:endParaRPr lang="tr-TR" sz="900" dirty="0" smtClean="0"/>
          </a:p>
          <a:p>
            <a:pPr marL="0" indent="0" algn="just">
              <a:buNone/>
            </a:pPr>
            <a:r>
              <a:rPr lang="tr-TR" dirty="0" smtClean="0"/>
              <a:t>Her </a:t>
            </a:r>
            <a:r>
              <a:rPr lang="tr-TR" dirty="0"/>
              <a:t>hafta ortalama </a:t>
            </a:r>
            <a:r>
              <a:rPr lang="tr-TR" dirty="0" smtClean="0"/>
              <a:t>2900 </a:t>
            </a:r>
            <a:r>
              <a:rPr lang="tr-TR" dirty="0"/>
              <a:t>yeni kayıt ve </a:t>
            </a:r>
            <a:r>
              <a:rPr lang="tr-TR" dirty="0" smtClean="0"/>
              <a:t>60000 </a:t>
            </a:r>
            <a:r>
              <a:rPr lang="tr-TR" dirty="0"/>
              <a:t>yeni atıf sisteme girmektedir. </a:t>
            </a:r>
            <a:endParaRPr lang="tr-TR" dirty="0" smtClean="0"/>
          </a:p>
          <a:p>
            <a:pPr marL="0" indent="0" algn="just">
              <a:buNone/>
            </a:pPr>
            <a:endParaRPr lang="tr-TR" sz="1200" dirty="0" smtClean="0"/>
          </a:p>
          <a:p>
            <a:pPr marL="0" indent="0" algn="just">
              <a:buNone/>
            </a:pPr>
            <a:r>
              <a:rPr lang="tr-TR" dirty="0" smtClean="0"/>
              <a:t>Toplam </a:t>
            </a:r>
            <a:r>
              <a:rPr lang="tr-TR" dirty="0"/>
              <a:t>3,15 milyon kayıt içermektedir. </a:t>
            </a:r>
            <a:endParaRPr lang="tr-TR" dirty="0" smtClean="0"/>
          </a:p>
          <a:p>
            <a:pPr marL="0" indent="0" algn="just">
              <a:buNone/>
            </a:pPr>
            <a:endParaRPr lang="tr-TR" sz="1200" dirty="0"/>
          </a:p>
          <a:p>
            <a:pPr marL="0" indent="0" algn="just">
              <a:buNone/>
            </a:pPr>
            <a:r>
              <a:rPr lang="tr-TR" dirty="0" smtClean="0"/>
              <a:t>İçerdiği </a:t>
            </a:r>
            <a:r>
              <a:rPr lang="tr-TR" dirty="0"/>
              <a:t>bazı disiplinler: Antropoloji, Tarih, Endüstriyel İlişkiler, Hukuk, Dilbilim, Felsefe, Psikoloji, Siyasal Bilimler, Halk Sağlığı, Sosyal yayınlar, Sosyal Yaşam, Sosyoloji, Şehir Çalışmaları, Kadınlarla İlgili Çalışmalar ve Psikiyatri.</a:t>
            </a:r>
          </a:p>
        </p:txBody>
      </p:sp>
      <p:sp>
        <p:nvSpPr>
          <p:cNvPr id="4" name="Slayt Numarası Yer Tutucusu 3"/>
          <p:cNvSpPr>
            <a:spLocks noGrp="1"/>
          </p:cNvSpPr>
          <p:nvPr>
            <p:ph type="sldNum" sz="quarter" idx="12"/>
          </p:nvPr>
        </p:nvSpPr>
        <p:spPr/>
        <p:txBody>
          <a:bodyPr/>
          <a:lstStyle/>
          <a:p>
            <a:fld id="{1076DA70-7368-4227-BD4A-24FC0CBF7FC2}" type="slidenum">
              <a:rPr lang="tr-TR" smtClean="0"/>
              <a:t>93</a:t>
            </a:fld>
            <a:endParaRPr lang="tr-TR"/>
          </a:p>
        </p:txBody>
      </p:sp>
    </p:spTree>
    <p:extLst>
      <p:ext uri="{BB962C8B-B14F-4D97-AF65-F5344CB8AC3E}">
        <p14:creationId xmlns:p14="http://schemas.microsoft.com/office/powerpoint/2010/main" val="34369813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AHCI</a:t>
            </a:r>
          </a:p>
        </p:txBody>
      </p:sp>
      <p:sp>
        <p:nvSpPr>
          <p:cNvPr id="3" name="İçerik Yer Tutucusu 2"/>
          <p:cNvSpPr>
            <a:spLocks noGrp="1"/>
          </p:cNvSpPr>
          <p:nvPr>
            <p:ph idx="1"/>
          </p:nvPr>
        </p:nvSpPr>
        <p:spPr/>
        <p:txBody>
          <a:bodyPr>
            <a:normAutofit fontScale="85000" lnSpcReduction="10000"/>
          </a:bodyPr>
          <a:lstStyle/>
          <a:p>
            <a:pPr marL="0" indent="0" algn="just">
              <a:buNone/>
            </a:pPr>
            <a:r>
              <a:rPr lang="tr-TR" dirty="0">
                <a:solidFill>
                  <a:srgbClr val="000000"/>
                </a:solidFill>
                <a:latin typeface="FAJLGE+Arial"/>
              </a:rPr>
              <a:t>Sanat ve insan bilimleri alanlar</a:t>
            </a:r>
            <a:r>
              <a:rPr lang="tr-TR" dirty="0">
                <a:solidFill>
                  <a:srgbClr val="000000"/>
                </a:solidFill>
                <a:latin typeface="FAJLHE+Arial"/>
              </a:rPr>
              <a:t>ı</a:t>
            </a:r>
            <a:r>
              <a:rPr lang="tr-TR" dirty="0">
                <a:solidFill>
                  <a:srgbClr val="000000"/>
                </a:solidFill>
                <a:latin typeface="FAJLGE+Arial"/>
              </a:rPr>
              <a:t>nda yay</a:t>
            </a:r>
            <a:r>
              <a:rPr lang="tr-TR" dirty="0">
                <a:solidFill>
                  <a:srgbClr val="000000"/>
                </a:solidFill>
                <a:latin typeface="FAJLHE+Arial"/>
              </a:rPr>
              <a:t>ı</a:t>
            </a:r>
            <a:r>
              <a:rPr lang="tr-TR" dirty="0">
                <a:solidFill>
                  <a:srgbClr val="000000"/>
                </a:solidFill>
                <a:latin typeface="FAJLGE+Arial"/>
              </a:rPr>
              <a:t>n yapan </a:t>
            </a:r>
            <a:r>
              <a:rPr lang="tr-TR" dirty="0" smtClean="0">
                <a:solidFill>
                  <a:srgbClr val="000000"/>
                </a:solidFill>
                <a:latin typeface="FAJLGE+Arial"/>
              </a:rPr>
              <a:t>1160 </a:t>
            </a:r>
            <a:r>
              <a:rPr lang="tr-TR" dirty="0">
                <a:solidFill>
                  <a:srgbClr val="000000"/>
                </a:solidFill>
                <a:latin typeface="FAJLGE+Arial"/>
              </a:rPr>
              <a:t>dergi taramaktad</a:t>
            </a:r>
            <a:r>
              <a:rPr lang="tr-TR" dirty="0">
                <a:solidFill>
                  <a:srgbClr val="000000"/>
                </a:solidFill>
                <a:latin typeface="FAJLHE+Arial"/>
              </a:rPr>
              <a:t>ı</a:t>
            </a:r>
            <a:r>
              <a:rPr lang="tr-TR" dirty="0">
                <a:solidFill>
                  <a:srgbClr val="000000"/>
                </a:solidFill>
                <a:latin typeface="FAJLGE+Arial"/>
              </a:rPr>
              <a:t>r. </a:t>
            </a:r>
            <a:endParaRPr lang="tr-TR" dirty="0" smtClean="0">
              <a:solidFill>
                <a:srgbClr val="000000"/>
              </a:solidFill>
              <a:latin typeface="FAJLGE+Arial"/>
            </a:endParaRPr>
          </a:p>
          <a:p>
            <a:pPr marL="0" indent="0" algn="just">
              <a:buNone/>
            </a:pPr>
            <a:endParaRPr lang="tr-TR" sz="1500" dirty="0">
              <a:solidFill>
                <a:srgbClr val="000000"/>
              </a:solidFill>
              <a:latin typeface="FAJLGE+Arial"/>
            </a:endParaRPr>
          </a:p>
          <a:p>
            <a:pPr marL="0" indent="0" algn="just">
              <a:buNone/>
            </a:pPr>
            <a:r>
              <a:rPr lang="tr-TR" dirty="0" smtClean="0">
                <a:solidFill>
                  <a:srgbClr val="000000"/>
                </a:solidFill>
                <a:latin typeface="FAJLGE+Arial"/>
              </a:rPr>
              <a:t>Her </a:t>
            </a:r>
            <a:r>
              <a:rPr lang="tr-TR" dirty="0">
                <a:solidFill>
                  <a:srgbClr val="000000"/>
                </a:solidFill>
                <a:latin typeface="FAJLGE+Arial"/>
              </a:rPr>
              <a:t>hafta ortalama </a:t>
            </a:r>
            <a:r>
              <a:rPr lang="tr-TR" dirty="0" smtClean="0">
                <a:solidFill>
                  <a:srgbClr val="000000"/>
                </a:solidFill>
                <a:latin typeface="FAJLGE+Arial"/>
              </a:rPr>
              <a:t>2300 </a:t>
            </a:r>
            <a:r>
              <a:rPr lang="tr-TR" dirty="0">
                <a:solidFill>
                  <a:srgbClr val="000000"/>
                </a:solidFill>
                <a:latin typeface="FAJLGE+Arial"/>
              </a:rPr>
              <a:t>yeni kay</a:t>
            </a:r>
            <a:r>
              <a:rPr lang="tr-TR" dirty="0">
                <a:solidFill>
                  <a:srgbClr val="000000"/>
                </a:solidFill>
                <a:latin typeface="FAJLHE+Arial"/>
              </a:rPr>
              <a:t>ı</a:t>
            </a:r>
            <a:r>
              <a:rPr lang="tr-TR" dirty="0">
                <a:solidFill>
                  <a:srgbClr val="000000"/>
                </a:solidFill>
                <a:latin typeface="FAJLGE+Arial"/>
              </a:rPr>
              <a:t>t ve </a:t>
            </a:r>
            <a:r>
              <a:rPr lang="tr-TR" dirty="0" smtClean="0">
                <a:solidFill>
                  <a:srgbClr val="000000"/>
                </a:solidFill>
                <a:latin typeface="FAJLGE+Arial"/>
              </a:rPr>
              <a:t>15250 </a:t>
            </a:r>
            <a:r>
              <a:rPr lang="tr-TR" dirty="0">
                <a:solidFill>
                  <a:srgbClr val="000000"/>
                </a:solidFill>
                <a:latin typeface="FAJLGE+Arial"/>
              </a:rPr>
              <a:t>yeni at</a:t>
            </a:r>
            <a:r>
              <a:rPr lang="tr-TR" dirty="0">
                <a:solidFill>
                  <a:srgbClr val="000000"/>
                </a:solidFill>
                <a:latin typeface="FAJLHE+Arial"/>
              </a:rPr>
              <a:t>ı</a:t>
            </a:r>
            <a:r>
              <a:rPr lang="tr-TR" dirty="0">
                <a:solidFill>
                  <a:srgbClr val="000000"/>
                </a:solidFill>
                <a:latin typeface="FAJLGE+Arial"/>
              </a:rPr>
              <a:t>f sisteme girmektedir. </a:t>
            </a:r>
            <a:endParaRPr lang="tr-TR" dirty="0" smtClean="0">
              <a:solidFill>
                <a:srgbClr val="000000"/>
              </a:solidFill>
              <a:latin typeface="FAJLGE+Arial"/>
            </a:endParaRPr>
          </a:p>
          <a:p>
            <a:pPr marL="0" indent="0" algn="just">
              <a:buNone/>
            </a:pPr>
            <a:endParaRPr lang="tr-TR" sz="1600" dirty="0">
              <a:solidFill>
                <a:srgbClr val="000000"/>
              </a:solidFill>
              <a:latin typeface="FAJLGE+Arial"/>
            </a:endParaRPr>
          </a:p>
          <a:p>
            <a:pPr marL="0" indent="0" algn="just">
              <a:buNone/>
            </a:pPr>
            <a:r>
              <a:rPr lang="tr-TR" dirty="0" smtClean="0">
                <a:solidFill>
                  <a:srgbClr val="000000"/>
                </a:solidFill>
                <a:latin typeface="FAJLGE+Arial"/>
              </a:rPr>
              <a:t>Toplam </a:t>
            </a:r>
            <a:r>
              <a:rPr lang="tr-TR" dirty="0">
                <a:solidFill>
                  <a:srgbClr val="000000"/>
                </a:solidFill>
                <a:latin typeface="FAJLGE+Arial"/>
              </a:rPr>
              <a:t>2,5 milyon kay</a:t>
            </a:r>
            <a:r>
              <a:rPr lang="tr-TR" dirty="0">
                <a:solidFill>
                  <a:srgbClr val="000000"/>
                </a:solidFill>
                <a:latin typeface="FAJLHE+Arial"/>
              </a:rPr>
              <a:t>ı</a:t>
            </a:r>
            <a:r>
              <a:rPr lang="tr-TR" dirty="0">
                <a:solidFill>
                  <a:srgbClr val="000000"/>
                </a:solidFill>
                <a:latin typeface="FAJLGE+Arial"/>
              </a:rPr>
              <a:t>t içermektedir. </a:t>
            </a:r>
            <a:endParaRPr lang="tr-TR" dirty="0" smtClean="0">
              <a:solidFill>
                <a:srgbClr val="000000"/>
              </a:solidFill>
              <a:latin typeface="FAJLGE+Arial"/>
            </a:endParaRPr>
          </a:p>
          <a:p>
            <a:pPr marL="0" indent="0" algn="just">
              <a:buNone/>
            </a:pPr>
            <a:endParaRPr lang="tr-TR" sz="1900" dirty="0">
              <a:solidFill>
                <a:srgbClr val="000000"/>
              </a:solidFill>
              <a:latin typeface="FAJLGE+Arial"/>
            </a:endParaRPr>
          </a:p>
          <a:p>
            <a:pPr marL="0" indent="0" algn="just">
              <a:buNone/>
            </a:pPr>
            <a:r>
              <a:rPr lang="tr-TR" dirty="0" smtClean="0">
                <a:solidFill>
                  <a:srgbClr val="000000"/>
                </a:solidFill>
                <a:latin typeface="Arial"/>
              </a:rPr>
              <a:t>İ</a:t>
            </a:r>
            <a:r>
              <a:rPr lang="tr-TR" dirty="0" smtClean="0">
                <a:solidFill>
                  <a:srgbClr val="000000"/>
                </a:solidFill>
                <a:latin typeface="FAJLGE+Arial"/>
              </a:rPr>
              <a:t>çerdi</a:t>
            </a:r>
            <a:r>
              <a:rPr lang="tr-TR" dirty="0" smtClean="0">
                <a:solidFill>
                  <a:srgbClr val="000000"/>
                </a:solidFill>
                <a:latin typeface="Arial"/>
              </a:rPr>
              <a:t>ğ</a:t>
            </a:r>
            <a:r>
              <a:rPr lang="tr-TR" dirty="0" smtClean="0">
                <a:solidFill>
                  <a:srgbClr val="000000"/>
                </a:solidFill>
                <a:latin typeface="FAJLGE+Arial"/>
              </a:rPr>
              <a:t>i </a:t>
            </a:r>
            <a:r>
              <a:rPr lang="tr-TR" dirty="0">
                <a:solidFill>
                  <a:srgbClr val="000000"/>
                </a:solidFill>
                <a:latin typeface="FAJLGE+Arial"/>
              </a:rPr>
              <a:t>baz</a:t>
            </a:r>
            <a:r>
              <a:rPr lang="tr-TR" dirty="0">
                <a:solidFill>
                  <a:srgbClr val="000000"/>
                </a:solidFill>
                <a:latin typeface="FAJLHE+Arial"/>
              </a:rPr>
              <a:t>ı </a:t>
            </a:r>
            <a:r>
              <a:rPr lang="tr-TR" dirty="0">
                <a:solidFill>
                  <a:srgbClr val="000000"/>
                </a:solidFill>
                <a:latin typeface="FAJLGE+Arial"/>
              </a:rPr>
              <a:t>disiplinler: Arkeoloji, Mimarl</a:t>
            </a:r>
            <a:r>
              <a:rPr lang="tr-TR" dirty="0">
                <a:solidFill>
                  <a:srgbClr val="000000"/>
                </a:solidFill>
                <a:latin typeface="FAJLHE+Arial"/>
              </a:rPr>
              <a:t>ı</a:t>
            </a:r>
            <a:r>
              <a:rPr lang="tr-TR" dirty="0">
                <a:solidFill>
                  <a:srgbClr val="000000"/>
                </a:solidFill>
                <a:latin typeface="FAJLGE+Arial"/>
              </a:rPr>
              <a:t>k, Sanat, Asya Çal</a:t>
            </a:r>
            <a:r>
              <a:rPr lang="tr-TR" dirty="0">
                <a:solidFill>
                  <a:srgbClr val="000000"/>
                </a:solidFill>
                <a:latin typeface="FAJLHE+Arial"/>
              </a:rPr>
              <a:t>ı</a:t>
            </a:r>
            <a:r>
              <a:rPr lang="tr-TR" dirty="0">
                <a:solidFill>
                  <a:srgbClr val="000000"/>
                </a:solidFill>
                <a:latin typeface="Arial"/>
              </a:rPr>
              <a:t>ş</a:t>
            </a:r>
            <a:r>
              <a:rPr lang="tr-TR" dirty="0">
                <a:solidFill>
                  <a:srgbClr val="000000"/>
                </a:solidFill>
                <a:latin typeface="FAJLGE+Arial"/>
              </a:rPr>
              <a:t>malar</a:t>
            </a:r>
            <a:r>
              <a:rPr lang="tr-TR" dirty="0">
                <a:solidFill>
                  <a:srgbClr val="000000"/>
                </a:solidFill>
                <a:latin typeface="FAJLHE+Arial"/>
              </a:rPr>
              <a:t>ı</a:t>
            </a:r>
            <a:r>
              <a:rPr lang="tr-TR" dirty="0">
                <a:solidFill>
                  <a:srgbClr val="000000"/>
                </a:solidFill>
                <a:latin typeface="FAJLGE+Arial"/>
              </a:rPr>
              <a:t>, Klasikler, Dans, Folklor, Tarih, Dilbilim, Edebi Derlemeler, Edebiyat, Müzik, Felsefe, </a:t>
            </a:r>
            <a:r>
              <a:rPr lang="tr-TR" dirty="0">
                <a:solidFill>
                  <a:srgbClr val="000000"/>
                </a:solidFill>
                <a:latin typeface="Arial"/>
              </a:rPr>
              <a:t>Ş</a:t>
            </a:r>
            <a:r>
              <a:rPr lang="tr-TR" dirty="0">
                <a:solidFill>
                  <a:srgbClr val="000000"/>
                </a:solidFill>
                <a:latin typeface="FAJLGE+Arial"/>
              </a:rPr>
              <a:t>iir, Radyo-Televizyon-Film, Din, Dil ve Tiyatro. </a:t>
            </a:r>
            <a:endParaRPr lang="tr-TR"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94</a:t>
            </a:fld>
            <a:endParaRPr lang="tr-TR"/>
          </a:p>
        </p:txBody>
      </p:sp>
    </p:spTree>
    <p:extLst>
      <p:ext uri="{BB962C8B-B14F-4D97-AF65-F5344CB8AC3E}">
        <p14:creationId xmlns:p14="http://schemas.microsoft.com/office/powerpoint/2010/main" val="28866537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94122"/>
          </a:xfrm>
        </p:spPr>
        <p:txBody>
          <a:bodyPr>
            <a:normAutofit/>
          </a:bodyPr>
          <a:lstStyle/>
          <a:p>
            <a:r>
              <a:rPr lang="tr-TR" sz="3600" b="1" dirty="0">
                <a:solidFill>
                  <a:srgbClr val="000000"/>
                </a:solidFill>
              </a:rPr>
              <a:t>Diğer İndeksler </a:t>
            </a:r>
            <a:endParaRPr lang="tr-TR" sz="3600" dirty="0"/>
          </a:p>
        </p:txBody>
      </p:sp>
      <p:sp>
        <p:nvSpPr>
          <p:cNvPr id="3" name="İçerik Yer Tutucusu 2"/>
          <p:cNvSpPr>
            <a:spLocks noGrp="1"/>
          </p:cNvSpPr>
          <p:nvPr>
            <p:ph idx="1"/>
          </p:nvPr>
        </p:nvSpPr>
        <p:spPr>
          <a:xfrm>
            <a:off x="457200" y="1412776"/>
            <a:ext cx="8229600" cy="4713387"/>
          </a:xfrm>
        </p:spPr>
        <p:txBody>
          <a:bodyPr>
            <a:noAutofit/>
          </a:bodyPr>
          <a:lstStyle/>
          <a:p>
            <a:pPr marL="0" indent="0" algn="just">
              <a:spcBef>
                <a:spcPts val="0"/>
              </a:spcBef>
              <a:buNone/>
            </a:pPr>
            <a:r>
              <a:rPr lang="tr-TR" sz="2400" dirty="0">
                <a:solidFill>
                  <a:srgbClr val="000000"/>
                </a:solidFill>
              </a:rPr>
              <a:t>ISI kapsamında başka indeksler de vardır: </a:t>
            </a:r>
            <a:endParaRPr lang="tr-TR" sz="2400" dirty="0" smtClean="0">
              <a:solidFill>
                <a:srgbClr val="000000"/>
              </a:solidFill>
            </a:endParaRPr>
          </a:p>
          <a:p>
            <a:pPr marL="0" indent="0" algn="just">
              <a:spcBef>
                <a:spcPts val="0"/>
              </a:spcBef>
              <a:buNone/>
            </a:pPr>
            <a:endParaRPr lang="tr-TR" sz="1400" dirty="0">
              <a:solidFill>
                <a:srgbClr val="000000"/>
              </a:solidFill>
            </a:endParaRPr>
          </a:p>
          <a:p>
            <a:pPr marL="0" indent="0" algn="just">
              <a:lnSpc>
                <a:spcPct val="125000"/>
              </a:lnSpc>
              <a:spcBef>
                <a:spcPts val="0"/>
              </a:spcBef>
              <a:buNone/>
            </a:pPr>
            <a:r>
              <a:rPr lang="tr-TR" sz="2400" dirty="0" smtClean="0">
                <a:solidFill>
                  <a:srgbClr val="000000"/>
                </a:solidFill>
              </a:rPr>
              <a:t>Bunlar</a:t>
            </a:r>
            <a:r>
              <a:rPr lang="tr-TR" sz="2400" dirty="0">
                <a:solidFill>
                  <a:srgbClr val="000000"/>
                </a:solidFill>
              </a:rPr>
              <a:t>: ISI </a:t>
            </a:r>
            <a:r>
              <a:rPr lang="tr-TR" sz="2400" dirty="0" err="1">
                <a:solidFill>
                  <a:srgbClr val="000000"/>
                </a:solidFill>
              </a:rPr>
              <a:t>Chemistry</a:t>
            </a:r>
            <a:r>
              <a:rPr lang="tr-TR" sz="2400" baseline="30000" dirty="0" err="1">
                <a:solidFill>
                  <a:srgbClr val="000000"/>
                </a:solidFill>
              </a:rPr>
              <a:t>SM</a:t>
            </a:r>
            <a:r>
              <a:rPr lang="tr-TR" sz="2400" dirty="0">
                <a:solidFill>
                  <a:srgbClr val="000000"/>
                </a:solidFill>
              </a:rPr>
              <a:t>, ISI </a:t>
            </a:r>
            <a:r>
              <a:rPr lang="tr-TR" sz="2400" dirty="0" err="1">
                <a:solidFill>
                  <a:srgbClr val="000000"/>
                </a:solidFill>
              </a:rPr>
              <a:t>Proceedings</a:t>
            </a:r>
            <a:r>
              <a:rPr lang="tr-TR" sz="2400" baseline="30000" dirty="0">
                <a:solidFill>
                  <a:srgbClr val="000000"/>
                </a:solidFill>
              </a:rPr>
              <a:t>.</a:t>
            </a:r>
            <a:r>
              <a:rPr lang="tr-TR" sz="2400" dirty="0">
                <a:solidFill>
                  <a:srgbClr val="000000"/>
                </a:solidFill>
              </a:rPr>
              <a:t>, ISI </a:t>
            </a:r>
            <a:r>
              <a:rPr lang="tr-TR" sz="2400" dirty="0" err="1">
                <a:solidFill>
                  <a:srgbClr val="000000"/>
                </a:solidFill>
              </a:rPr>
              <a:t>Journal</a:t>
            </a:r>
            <a:r>
              <a:rPr lang="tr-TR" sz="2400" dirty="0">
                <a:solidFill>
                  <a:srgbClr val="000000"/>
                </a:solidFill>
              </a:rPr>
              <a:t> </a:t>
            </a:r>
            <a:r>
              <a:rPr lang="tr-TR" sz="2400" dirty="0" err="1">
                <a:solidFill>
                  <a:srgbClr val="000000"/>
                </a:solidFill>
              </a:rPr>
              <a:t>Citation</a:t>
            </a:r>
            <a:r>
              <a:rPr lang="tr-TR" sz="2400" dirty="0">
                <a:solidFill>
                  <a:srgbClr val="000000"/>
                </a:solidFill>
              </a:rPr>
              <a:t> </a:t>
            </a:r>
            <a:r>
              <a:rPr lang="tr-TR" sz="2400" dirty="0" err="1">
                <a:solidFill>
                  <a:srgbClr val="000000"/>
                </a:solidFill>
              </a:rPr>
              <a:t>Reports</a:t>
            </a:r>
            <a:r>
              <a:rPr lang="tr-TR" sz="2400" baseline="30000" dirty="0">
                <a:solidFill>
                  <a:srgbClr val="000000"/>
                </a:solidFill>
              </a:rPr>
              <a:t>. </a:t>
            </a:r>
            <a:r>
              <a:rPr lang="tr-TR" sz="2400" dirty="0">
                <a:solidFill>
                  <a:srgbClr val="000000"/>
                </a:solidFill>
              </a:rPr>
              <a:t>On </a:t>
            </a:r>
            <a:r>
              <a:rPr lang="tr-TR" sz="2400" dirty="0" err="1">
                <a:solidFill>
                  <a:srgbClr val="000000"/>
                </a:solidFill>
              </a:rPr>
              <a:t>the</a:t>
            </a:r>
            <a:r>
              <a:rPr lang="tr-TR" sz="2400" dirty="0">
                <a:solidFill>
                  <a:srgbClr val="000000"/>
                </a:solidFill>
              </a:rPr>
              <a:t> Web (JCR) </a:t>
            </a:r>
            <a:r>
              <a:rPr lang="tr-TR" sz="2400" dirty="0">
                <a:solidFill>
                  <a:srgbClr val="FF0000"/>
                </a:solidFill>
              </a:rPr>
              <a:t>(</a:t>
            </a:r>
            <a:r>
              <a:rPr lang="tr-TR" sz="2400" b="1" dirty="0">
                <a:solidFill>
                  <a:srgbClr val="FF0000"/>
                </a:solidFill>
                <a:latin typeface="Adobe Devanagari" pitchFamily="18" charset="0"/>
                <a:cs typeface="Adobe Devanagari" pitchFamily="18" charset="0"/>
              </a:rPr>
              <a:t>TÜBİTAK, A, B, C, olarak tanımladığı yaklaşık 5.500 dergiyi bu raporlara göre gruplamaktadır), </a:t>
            </a:r>
            <a:r>
              <a:rPr lang="tr-TR" sz="2400" dirty="0">
                <a:solidFill>
                  <a:srgbClr val="000000"/>
                </a:solidFill>
              </a:rPr>
              <a:t>ISI </a:t>
            </a:r>
            <a:r>
              <a:rPr lang="tr-TR" sz="2400" dirty="0" err="1">
                <a:solidFill>
                  <a:srgbClr val="000000"/>
                </a:solidFill>
              </a:rPr>
              <a:t>Essential</a:t>
            </a:r>
            <a:r>
              <a:rPr lang="tr-TR" sz="2400" dirty="0">
                <a:solidFill>
                  <a:srgbClr val="000000"/>
                </a:solidFill>
              </a:rPr>
              <a:t> </a:t>
            </a:r>
            <a:r>
              <a:rPr lang="tr-TR" sz="2400" dirty="0" err="1">
                <a:solidFill>
                  <a:srgbClr val="000000"/>
                </a:solidFill>
              </a:rPr>
              <a:t>Science</a:t>
            </a:r>
            <a:r>
              <a:rPr lang="tr-TR" sz="2400" dirty="0">
                <a:solidFill>
                  <a:srgbClr val="000000"/>
                </a:solidFill>
              </a:rPr>
              <a:t> </a:t>
            </a:r>
            <a:r>
              <a:rPr lang="tr-TR" sz="2400" dirty="0" err="1">
                <a:solidFill>
                  <a:srgbClr val="000000"/>
                </a:solidFill>
              </a:rPr>
              <a:t>İndicators</a:t>
            </a:r>
            <a:r>
              <a:rPr lang="tr-TR" sz="2400" baseline="30000" dirty="0" err="1">
                <a:solidFill>
                  <a:srgbClr val="000000"/>
                </a:solidFill>
              </a:rPr>
              <a:t>SM</a:t>
            </a:r>
            <a:r>
              <a:rPr lang="tr-TR" sz="2400" dirty="0">
                <a:solidFill>
                  <a:srgbClr val="000000"/>
                </a:solidFill>
              </a:rPr>
              <a:t>, </a:t>
            </a:r>
            <a:r>
              <a:rPr lang="tr-TR" sz="2400" dirty="0" err="1">
                <a:solidFill>
                  <a:srgbClr val="000000"/>
                </a:solidFill>
              </a:rPr>
              <a:t>Derwent</a:t>
            </a:r>
            <a:r>
              <a:rPr lang="tr-TR" sz="2400" dirty="0">
                <a:solidFill>
                  <a:srgbClr val="000000"/>
                </a:solidFill>
              </a:rPr>
              <a:t> </a:t>
            </a:r>
            <a:r>
              <a:rPr lang="tr-TR" sz="2400" dirty="0" err="1">
                <a:solidFill>
                  <a:srgbClr val="000000"/>
                </a:solidFill>
              </a:rPr>
              <a:t>Innovations</a:t>
            </a:r>
            <a:r>
              <a:rPr lang="tr-TR" sz="2400" dirty="0">
                <a:solidFill>
                  <a:srgbClr val="000000"/>
                </a:solidFill>
              </a:rPr>
              <a:t> </a:t>
            </a:r>
            <a:r>
              <a:rPr lang="tr-TR" sz="2400" dirty="0" err="1">
                <a:solidFill>
                  <a:srgbClr val="000000"/>
                </a:solidFill>
              </a:rPr>
              <a:t>Index</a:t>
            </a:r>
            <a:r>
              <a:rPr lang="tr-TR" sz="2400" baseline="30000" dirty="0" err="1">
                <a:solidFill>
                  <a:srgbClr val="000000"/>
                </a:solidFill>
              </a:rPr>
              <a:t>SM</a:t>
            </a:r>
            <a:r>
              <a:rPr lang="tr-TR" sz="2400" dirty="0">
                <a:solidFill>
                  <a:srgbClr val="000000"/>
                </a:solidFill>
              </a:rPr>
              <a:t>, BIOSIS </a:t>
            </a:r>
            <a:r>
              <a:rPr lang="tr-TR" sz="2400" dirty="0" err="1">
                <a:solidFill>
                  <a:srgbClr val="000000"/>
                </a:solidFill>
              </a:rPr>
              <a:t>Previews</a:t>
            </a:r>
            <a:r>
              <a:rPr lang="tr-TR" sz="2400" baseline="30000" dirty="0">
                <a:solidFill>
                  <a:srgbClr val="000000"/>
                </a:solidFill>
              </a:rPr>
              <a:t>.</a:t>
            </a:r>
            <a:r>
              <a:rPr lang="tr-TR" sz="2400" dirty="0">
                <a:solidFill>
                  <a:srgbClr val="000000"/>
                </a:solidFill>
              </a:rPr>
              <a:t>, CAB ABSTRACTS</a:t>
            </a:r>
            <a:r>
              <a:rPr lang="tr-TR" sz="2400" baseline="30000" dirty="0">
                <a:solidFill>
                  <a:srgbClr val="000000"/>
                </a:solidFill>
              </a:rPr>
              <a:t>.</a:t>
            </a:r>
            <a:r>
              <a:rPr lang="tr-TR" sz="2400" dirty="0">
                <a:solidFill>
                  <a:srgbClr val="000000"/>
                </a:solidFill>
              </a:rPr>
              <a:t>, NCBI </a:t>
            </a:r>
            <a:r>
              <a:rPr lang="tr-TR" sz="2400" dirty="0" err="1">
                <a:solidFill>
                  <a:srgbClr val="000000"/>
                </a:solidFill>
              </a:rPr>
              <a:t>GenBank</a:t>
            </a:r>
            <a:r>
              <a:rPr lang="tr-TR" sz="2400" dirty="0">
                <a:solidFill>
                  <a:srgbClr val="000000"/>
                </a:solidFill>
              </a:rPr>
              <a:t> </a:t>
            </a:r>
            <a:r>
              <a:rPr lang="tr-TR" sz="2400" dirty="0" err="1">
                <a:solidFill>
                  <a:srgbClr val="000000"/>
                </a:solidFill>
              </a:rPr>
              <a:t>databases</a:t>
            </a:r>
            <a:r>
              <a:rPr lang="tr-TR" sz="2400" dirty="0">
                <a:solidFill>
                  <a:srgbClr val="000000"/>
                </a:solidFill>
              </a:rPr>
              <a:t> ve ISI </a:t>
            </a:r>
            <a:r>
              <a:rPr lang="tr-TR" sz="2400" dirty="0" err="1">
                <a:solidFill>
                  <a:srgbClr val="000000"/>
                </a:solidFill>
              </a:rPr>
              <a:t>Document</a:t>
            </a:r>
            <a:r>
              <a:rPr lang="tr-TR" sz="2400" dirty="0">
                <a:solidFill>
                  <a:srgbClr val="000000"/>
                </a:solidFill>
              </a:rPr>
              <a:t> </a:t>
            </a:r>
            <a:r>
              <a:rPr lang="tr-TR" sz="2400" dirty="0" smtClean="0">
                <a:solidFill>
                  <a:srgbClr val="000000"/>
                </a:solidFill>
              </a:rPr>
              <a:t>Solution.</a:t>
            </a:r>
          </a:p>
          <a:p>
            <a:pPr marL="0" indent="0" algn="just">
              <a:spcBef>
                <a:spcPts val="0"/>
              </a:spcBef>
              <a:buNone/>
            </a:pPr>
            <a:endParaRPr lang="tr-TR" sz="800" dirty="0">
              <a:solidFill>
                <a:srgbClr val="000000"/>
              </a:solidFill>
            </a:endParaRPr>
          </a:p>
          <a:p>
            <a:pPr marL="0" indent="0" algn="just">
              <a:lnSpc>
                <a:spcPct val="120000"/>
              </a:lnSpc>
              <a:spcBef>
                <a:spcPts val="0"/>
              </a:spcBef>
              <a:buNone/>
            </a:pPr>
            <a:endParaRPr lang="tr-TR" sz="2400" dirty="0" smtClean="0">
              <a:solidFill>
                <a:srgbClr val="000000"/>
              </a:solidFill>
            </a:endParaRPr>
          </a:p>
          <a:p>
            <a:pPr marL="0" indent="0" algn="just">
              <a:lnSpc>
                <a:spcPct val="120000"/>
              </a:lnSpc>
              <a:spcBef>
                <a:spcPts val="0"/>
              </a:spcBef>
              <a:buNone/>
            </a:pPr>
            <a:r>
              <a:rPr lang="tr-TR" sz="2400" dirty="0" smtClean="0">
                <a:solidFill>
                  <a:srgbClr val="000000"/>
                </a:solidFill>
              </a:rPr>
              <a:t>Yeni </a:t>
            </a:r>
            <a:r>
              <a:rPr lang="tr-TR" sz="2400" dirty="0">
                <a:solidFill>
                  <a:srgbClr val="000000"/>
                </a:solidFill>
              </a:rPr>
              <a:t>ürünler: INSPEC, AGRICOLA, </a:t>
            </a:r>
            <a:r>
              <a:rPr lang="tr-TR" sz="2400" dirty="0" err="1">
                <a:solidFill>
                  <a:srgbClr val="000000"/>
                </a:solidFill>
              </a:rPr>
              <a:t>Pubmed</a:t>
            </a:r>
            <a:r>
              <a:rPr lang="tr-TR" sz="2400" baseline="30000" dirty="0" err="1">
                <a:solidFill>
                  <a:srgbClr val="000000"/>
                </a:solidFill>
              </a:rPr>
              <a:t>SM</a:t>
            </a:r>
            <a:r>
              <a:rPr lang="tr-TR" sz="2400" dirty="0">
                <a:solidFill>
                  <a:srgbClr val="000000"/>
                </a:solidFill>
              </a:rPr>
              <a:t>, </a:t>
            </a:r>
            <a:r>
              <a:rPr lang="tr-TR" sz="2400" dirty="0" err="1">
                <a:solidFill>
                  <a:srgbClr val="000000"/>
                </a:solidFill>
              </a:rPr>
              <a:t>PsycINFO</a:t>
            </a:r>
            <a:r>
              <a:rPr lang="tr-TR" sz="2400" dirty="0">
                <a:solidFill>
                  <a:srgbClr val="000000"/>
                </a:solidFill>
              </a:rPr>
              <a:t> ve </a:t>
            </a:r>
            <a:r>
              <a:rPr lang="tr-TR" sz="2400" dirty="0" err="1">
                <a:solidFill>
                  <a:srgbClr val="000000"/>
                </a:solidFill>
              </a:rPr>
              <a:t>Food</a:t>
            </a:r>
            <a:r>
              <a:rPr lang="tr-TR" sz="2400" dirty="0">
                <a:solidFill>
                  <a:srgbClr val="000000"/>
                </a:solidFill>
              </a:rPr>
              <a:t> </a:t>
            </a:r>
            <a:r>
              <a:rPr lang="tr-TR" sz="2400" dirty="0" err="1">
                <a:solidFill>
                  <a:srgbClr val="000000"/>
                </a:solidFill>
              </a:rPr>
              <a:t>Science</a:t>
            </a:r>
            <a:r>
              <a:rPr lang="tr-TR" sz="2400" dirty="0">
                <a:solidFill>
                  <a:srgbClr val="000000"/>
                </a:solidFill>
              </a:rPr>
              <a:t> </a:t>
            </a:r>
            <a:r>
              <a:rPr lang="tr-TR" sz="2400" dirty="0" err="1">
                <a:solidFill>
                  <a:srgbClr val="000000"/>
                </a:solidFill>
              </a:rPr>
              <a:t>and</a:t>
            </a:r>
            <a:r>
              <a:rPr lang="tr-TR" sz="2400" dirty="0">
                <a:solidFill>
                  <a:srgbClr val="000000"/>
                </a:solidFill>
              </a:rPr>
              <a:t> </a:t>
            </a:r>
            <a:r>
              <a:rPr lang="tr-TR" sz="2400" dirty="0" err="1">
                <a:solidFill>
                  <a:srgbClr val="000000"/>
                </a:solidFill>
              </a:rPr>
              <a:t>Technology</a:t>
            </a:r>
            <a:r>
              <a:rPr lang="tr-TR" sz="2400" dirty="0">
                <a:solidFill>
                  <a:srgbClr val="000000"/>
                </a:solidFill>
              </a:rPr>
              <a:t> </a:t>
            </a:r>
            <a:r>
              <a:rPr lang="tr-TR" sz="2400" dirty="0" err="1">
                <a:solidFill>
                  <a:srgbClr val="000000"/>
                </a:solidFill>
              </a:rPr>
              <a:t>Abstracts</a:t>
            </a:r>
            <a:r>
              <a:rPr lang="tr-TR" sz="2400" baseline="30000" dirty="0" err="1">
                <a:solidFill>
                  <a:srgbClr val="000000"/>
                </a:solidFill>
              </a:rPr>
              <a:t>TM</a:t>
            </a:r>
            <a:r>
              <a:rPr lang="tr-TR" sz="2400" baseline="30000" dirty="0">
                <a:solidFill>
                  <a:srgbClr val="000000"/>
                </a:solidFill>
              </a:rPr>
              <a:t> </a:t>
            </a:r>
            <a:endParaRPr lang="tr-TR" sz="2400" dirty="0"/>
          </a:p>
        </p:txBody>
      </p:sp>
      <p:sp>
        <p:nvSpPr>
          <p:cNvPr id="4" name="Slayt Numarası Yer Tutucusu 3"/>
          <p:cNvSpPr>
            <a:spLocks noGrp="1"/>
          </p:cNvSpPr>
          <p:nvPr>
            <p:ph type="sldNum" sz="quarter" idx="12"/>
          </p:nvPr>
        </p:nvSpPr>
        <p:spPr/>
        <p:txBody>
          <a:bodyPr/>
          <a:lstStyle/>
          <a:p>
            <a:fld id="{1076DA70-7368-4227-BD4A-24FC0CBF7FC2}" type="slidenum">
              <a:rPr lang="tr-TR" smtClean="0"/>
              <a:t>95</a:t>
            </a:fld>
            <a:endParaRPr lang="tr-TR"/>
          </a:p>
        </p:txBody>
      </p:sp>
    </p:spTree>
    <p:extLst>
      <p:ext uri="{BB962C8B-B14F-4D97-AF65-F5344CB8AC3E}">
        <p14:creationId xmlns:p14="http://schemas.microsoft.com/office/powerpoint/2010/main" val="5822407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solidFill>
                  <a:srgbClr val="000000"/>
                </a:solidFill>
              </a:rPr>
              <a:t>Acil İndeks (= </a:t>
            </a:r>
            <a:r>
              <a:rPr lang="tr-TR" sz="3600" b="1" dirty="0" err="1">
                <a:solidFill>
                  <a:srgbClr val="000000"/>
                </a:solidFill>
              </a:rPr>
              <a:t>Immediacy</a:t>
            </a:r>
            <a:r>
              <a:rPr lang="tr-TR" sz="3600" b="1" dirty="0">
                <a:solidFill>
                  <a:srgbClr val="000000"/>
                </a:solidFill>
              </a:rPr>
              <a:t> Index) </a:t>
            </a:r>
            <a:endParaRPr lang="tr-TR" sz="3600" dirty="0"/>
          </a:p>
        </p:txBody>
      </p:sp>
      <p:sp>
        <p:nvSpPr>
          <p:cNvPr id="3" name="İçerik Yer Tutucusu 2"/>
          <p:cNvSpPr>
            <a:spLocks noGrp="1"/>
          </p:cNvSpPr>
          <p:nvPr>
            <p:ph idx="1"/>
          </p:nvPr>
        </p:nvSpPr>
        <p:spPr/>
        <p:txBody>
          <a:bodyPr>
            <a:normAutofit fontScale="92500" lnSpcReduction="10000"/>
          </a:bodyPr>
          <a:lstStyle/>
          <a:p>
            <a:pPr marL="0" indent="0" algn="just">
              <a:lnSpc>
                <a:spcPct val="120000"/>
              </a:lnSpc>
              <a:spcBef>
                <a:spcPts val="0"/>
              </a:spcBef>
              <a:buNone/>
            </a:pPr>
            <a:r>
              <a:rPr lang="tr-TR" dirty="0">
                <a:solidFill>
                  <a:srgbClr val="000000"/>
                </a:solidFill>
                <a:latin typeface="+mj-lt"/>
              </a:rPr>
              <a:t>Bu indeks, bir dergide çıkan makalelere o yıl yapılan atıfların, aynı yıl yayınlanan makale sayısına oranıdır. </a:t>
            </a:r>
            <a:endParaRPr lang="tr-TR" dirty="0" smtClean="0">
              <a:solidFill>
                <a:srgbClr val="000000"/>
              </a:solidFill>
              <a:latin typeface="+mj-lt"/>
            </a:endParaRPr>
          </a:p>
          <a:p>
            <a:pPr marL="0" indent="0" algn="just">
              <a:lnSpc>
                <a:spcPct val="120000"/>
              </a:lnSpc>
              <a:spcBef>
                <a:spcPts val="0"/>
              </a:spcBef>
              <a:buNone/>
            </a:pPr>
            <a:endParaRPr lang="tr-TR" sz="1900" dirty="0">
              <a:solidFill>
                <a:srgbClr val="000000"/>
              </a:solidFill>
              <a:latin typeface="+mj-lt"/>
            </a:endParaRPr>
          </a:p>
          <a:p>
            <a:pPr marL="0" indent="0" algn="just">
              <a:lnSpc>
                <a:spcPct val="120000"/>
              </a:lnSpc>
              <a:spcBef>
                <a:spcPts val="0"/>
              </a:spcBef>
              <a:buNone/>
            </a:pPr>
            <a:r>
              <a:rPr lang="tr-TR" dirty="0" smtClean="0">
                <a:solidFill>
                  <a:srgbClr val="000000"/>
                </a:solidFill>
                <a:latin typeface="+mj-lt"/>
              </a:rPr>
              <a:t>Örnek</a:t>
            </a:r>
            <a:r>
              <a:rPr lang="tr-TR" dirty="0">
                <a:solidFill>
                  <a:srgbClr val="000000"/>
                </a:solidFill>
                <a:latin typeface="+mj-lt"/>
              </a:rPr>
              <a:t>: </a:t>
            </a:r>
            <a:r>
              <a:rPr lang="tr-TR" dirty="0" err="1">
                <a:solidFill>
                  <a:srgbClr val="000000"/>
                </a:solidFill>
                <a:latin typeface="+mj-lt"/>
              </a:rPr>
              <a:t>Review</a:t>
            </a:r>
            <a:r>
              <a:rPr lang="tr-TR" dirty="0">
                <a:solidFill>
                  <a:srgbClr val="000000"/>
                </a:solidFill>
                <a:latin typeface="+mj-lt"/>
              </a:rPr>
              <a:t> </a:t>
            </a:r>
            <a:r>
              <a:rPr lang="tr-TR" dirty="0" err="1">
                <a:solidFill>
                  <a:srgbClr val="000000"/>
                </a:solidFill>
                <a:latin typeface="+mj-lt"/>
              </a:rPr>
              <a:t>Scientific</a:t>
            </a:r>
            <a:r>
              <a:rPr lang="tr-TR" dirty="0">
                <a:solidFill>
                  <a:srgbClr val="000000"/>
                </a:solidFill>
                <a:latin typeface="+mj-lt"/>
              </a:rPr>
              <a:t> </a:t>
            </a:r>
            <a:r>
              <a:rPr lang="tr-TR" dirty="0" err="1">
                <a:solidFill>
                  <a:srgbClr val="000000"/>
                </a:solidFill>
                <a:latin typeface="+mj-lt"/>
              </a:rPr>
              <a:t>Instrument</a:t>
            </a:r>
            <a:r>
              <a:rPr lang="tr-TR" dirty="0">
                <a:solidFill>
                  <a:srgbClr val="000000"/>
                </a:solidFill>
                <a:latin typeface="+mj-lt"/>
              </a:rPr>
              <a:t> dergisi, 1998 yılında 167 atıf almıştır; bu dergide aynı yıl yayınlanan makale sayısı ise 810’dur</a:t>
            </a:r>
            <a:r>
              <a:rPr lang="tr-TR" dirty="0" smtClean="0">
                <a:solidFill>
                  <a:srgbClr val="000000"/>
                </a:solidFill>
                <a:latin typeface="+mj-lt"/>
              </a:rPr>
              <a:t>.</a:t>
            </a:r>
          </a:p>
          <a:p>
            <a:pPr marL="0" indent="0" algn="just">
              <a:lnSpc>
                <a:spcPct val="120000"/>
              </a:lnSpc>
              <a:spcBef>
                <a:spcPts val="0"/>
              </a:spcBef>
              <a:buNone/>
            </a:pPr>
            <a:endParaRPr lang="tr-TR" sz="1900" dirty="0">
              <a:solidFill>
                <a:srgbClr val="000000"/>
              </a:solidFill>
              <a:latin typeface="+mj-lt"/>
            </a:endParaRPr>
          </a:p>
          <a:p>
            <a:pPr marL="0" indent="0" algn="just">
              <a:lnSpc>
                <a:spcPct val="120000"/>
              </a:lnSpc>
              <a:spcBef>
                <a:spcPts val="0"/>
              </a:spcBef>
              <a:buNone/>
            </a:pPr>
            <a:r>
              <a:rPr lang="tr-TR" dirty="0" smtClean="0">
                <a:solidFill>
                  <a:srgbClr val="000000"/>
                </a:solidFill>
                <a:latin typeface="+mj-lt"/>
              </a:rPr>
              <a:t>Buna </a:t>
            </a:r>
            <a:r>
              <a:rPr lang="tr-TR" dirty="0">
                <a:solidFill>
                  <a:srgbClr val="000000"/>
                </a:solidFill>
                <a:latin typeface="+mj-lt"/>
              </a:rPr>
              <a:t>göre belirtilen derginin 1998 yılına ait </a:t>
            </a:r>
            <a:r>
              <a:rPr lang="tr-TR" dirty="0" err="1">
                <a:solidFill>
                  <a:srgbClr val="000000"/>
                </a:solidFill>
                <a:latin typeface="+mj-lt"/>
              </a:rPr>
              <a:t>immediacy</a:t>
            </a:r>
            <a:r>
              <a:rPr lang="tr-TR" dirty="0">
                <a:solidFill>
                  <a:srgbClr val="000000"/>
                </a:solidFill>
                <a:latin typeface="+mj-lt"/>
              </a:rPr>
              <a:t> indeks değeri, 167/810 = 0,06 </a:t>
            </a:r>
            <a:r>
              <a:rPr lang="tr-TR" dirty="0" smtClean="0">
                <a:solidFill>
                  <a:srgbClr val="000000"/>
                </a:solidFill>
                <a:latin typeface="+mj-lt"/>
              </a:rPr>
              <a:t>'</a:t>
            </a:r>
            <a:r>
              <a:rPr lang="tr-TR" dirty="0" err="1" smtClean="0">
                <a:solidFill>
                  <a:srgbClr val="000000"/>
                </a:solidFill>
                <a:latin typeface="+mj-lt"/>
              </a:rPr>
              <a:t>dır</a:t>
            </a:r>
            <a:r>
              <a:rPr lang="tr-TR" dirty="0" smtClean="0">
                <a:solidFill>
                  <a:srgbClr val="000000"/>
                </a:solidFill>
                <a:latin typeface="+mj-lt"/>
              </a:rPr>
              <a:t>. </a:t>
            </a:r>
            <a:endParaRPr lang="tr-TR" dirty="0">
              <a:latin typeface="+mj-lt"/>
            </a:endParaRPr>
          </a:p>
        </p:txBody>
      </p:sp>
      <p:sp>
        <p:nvSpPr>
          <p:cNvPr id="4" name="Slayt Numarası Yer Tutucusu 3"/>
          <p:cNvSpPr>
            <a:spLocks noGrp="1"/>
          </p:cNvSpPr>
          <p:nvPr>
            <p:ph type="sldNum" sz="quarter" idx="12"/>
          </p:nvPr>
        </p:nvSpPr>
        <p:spPr/>
        <p:txBody>
          <a:bodyPr/>
          <a:lstStyle/>
          <a:p>
            <a:fld id="{1076DA70-7368-4227-BD4A-24FC0CBF7FC2}" type="slidenum">
              <a:rPr lang="tr-TR" smtClean="0"/>
              <a:t>96</a:t>
            </a:fld>
            <a:endParaRPr lang="tr-TR"/>
          </a:p>
        </p:txBody>
      </p:sp>
    </p:spTree>
    <p:extLst>
      <p:ext uri="{BB962C8B-B14F-4D97-AF65-F5344CB8AC3E}">
        <p14:creationId xmlns:p14="http://schemas.microsoft.com/office/powerpoint/2010/main" val="42687387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490484"/>
            <a:ext cx="8229600" cy="1570186"/>
          </a:xfrm>
        </p:spPr>
        <p:txBody>
          <a:bodyPr>
            <a:noAutofit/>
          </a:bodyPr>
          <a:lstStyle/>
          <a:p>
            <a:pPr eaLnBrk="1" hangingPunct="1"/>
            <a:r>
              <a:rPr lang="tr-TR" altLang="tr-TR" sz="3600" b="1" dirty="0" smtClean="0">
                <a:solidFill>
                  <a:srgbClr val="FF0000"/>
                </a:solidFill>
              </a:rPr>
              <a:t>ISI Web of </a:t>
            </a:r>
            <a:r>
              <a:rPr lang="tr-TR" altLang="tr-TR" sz="3600" b="1" dirty="0" err="1" smtClean="0">
                <a:solidFill>
                  <a:srgbClr val="FF0000"/>
                </a:solidFill>
              </a:rPr>
              <a:t>Science</a:t>
            </a:r>
            <a:r>
              <a:rPr lang="tr-TR" altLang="tr-TR" sz="3600" b="1" dirty="0" smtClean="0">
                <a:solidFill>
                  <a:srgbClr val="FF0000"/>
                </a:solidFill>
              </a:rPr>
              <a:t> (SCI-SSCI-A&amp;HCI) Veri Tabanlarında İndekslenen </a:t>
            </a:r>
            <a:br>
              <a:rPr lang="tr-TR" altLang="tr-TR" sz="3600" b="1" dirty="0" smtClean="0">
                <a:solidFill>
                  <a:srgbClr val="FF0000"/>
                </a:solidFill>
              </a:rPr>
            </a:br>
            <a:r>
              <a:rPr lang="tr-TR" altLang="tr-TR" sz="3600" b="1" dirty="0" smtClean="0">
                <a:solidFill>
                  <a:srgbClr val="FF0000"/>
                </a:solidFill>
              </a:rPr>
              <a:t>Türkiye Adresli Bilimsel Dergiler</a:t>
            </a:r>
          </a:p>
        </p:txBody>
      </p:sp>
      <p:sp>
        <p:nvSpPr>
          <p:cNvPr id="47107" name="Rectangle 3"/>
          <p:cNvSpPr>
            <a:spLocks noGrp="1" noChangeArrowheads="1"/>
          </p:cNvSpPr>
          <p:nvPr>
            <p:ph type="body" idx="1"/>
          </p:nvPr>
        </p:nvSpPr>
        <p:spPr>
          <a:xfrm>
            <a:off x="457200" y="2276872"/>
            <a:ext cx="8229600" cy="3849291"/>
          </a:xfrm>
        </p:spPr>
        <p:txBody>
          <a:bodyPr/>
          <a:lstStyle/>
          <a:p>
            <a:pPr eaLnBrk="1" hangingPunct="1"/>
            <a:endParaRPr lang="tr-TR" altLang="tr-TR" dirty="0" smtClean="0"/>
          </a:p>
          <a:p>
            <a:pPr eaLnBrk="1" hangingPunct="1"/>
            <a:r>
              <a:rPr lang="tr-TR" altLang="tr-TR" dirty="0" smtClean="0"/>
              <a:t>Toplam 65 dergi (Nisan 2019)</a:t>
            </a:r>
          </a:p>
          <a:p>
            <a:pPr eaLnBrk="1" hangingPunct="1"/>
            <a:endParaRPr lang="tr-TR" altLang="tr-TR" dirty="0" smtClean="0"/>
          </a:p>
          <a:p>
            <a:r>
              <a:rPr lang="tr-TR" dirty="0">
                <a:hlinkClick r:id="rId2"/>
              </a:rPr>
              <a:t>https://</a:t>
            </a:r>
            <a:r>
              <a:rPr lang="tr-TR" dirty="0" smtClean="0">
                <a:hlinkClick r:id="rId2"/>
              </a:rPr>
              <a:t>cabim.ulakbim.gov.tr/wp-content/uploads/sites/4/2019/04/WoS-TR-DergilerNisan2019.pdf</a:t>
            </a:r>
            <a:r>
              <a:rPr lang="tr-TR" dirty="0" smtClean="0"/>
              <a:t> </a:t>
            </a:r>
            <a:r>
              <a:rPr lang="tr-TR" altLang="tr-TR" dirty="0" smtClean="0"/>
              <a:t>adresinden erişilebilir. </a:t>
            </a:r>
          </a:p>
        </p:txBody>
      </p:sp>
      <p:sp>
        <p:nvSpPr>
          <p:cNvPr id="2" name="Slayt Numarası Yer Tutucusu 1"/>
          <p:cNvSpPr>
            <a:spLocks noGrp="1"/>
          </p:cNvSpPr>
          <p:nvPr>
            <p:ph type="sldNum" sz="quarter" idx="12"/>
          </p:nvPr>
        </p:nvSpPr>
        <p:spPr/>
        <p:txBody>
          <a:bodyPr/>
          <a:lstStyle/>
          <a:p>
            <a:fld id="{1076DA70-7368-4227-BD4A-24FC0CBF7FC2}" type="slidenum">
              <a:rPr lang="tr-TR" smtClean="0"/>
              <a:t>97</a:t>
            </a:fld>
            <a:endParaRPr lang="tr-TR"/>
          </a:p>
        </p:txBody>
      </p:sp>
    </p:spTree>
    <p:extLst>
      <p:ext uri="{BB962C8B-B14F-4D97-AF65-F5344CB8AC3E}">
        <p14:creationId xmlns:p14="http://schemas.microsoft.com/office/powerpoint/2010/main" val="39523617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solidFill>
                  <a:srgbClr val="FF0000"/>
                </a:solidFill>
              </a:rPr>
              <a:t>Etki faktörü (</a:t>
            </a:r>
            <a:r>
              <a:rPr lang="tr-TR" sz="3200" dirty="0" err="1">
                <a:solidFill>
                  <a:srgbClr val="FF0000"/>
                </a:solidFill>
              </a:rPr>
              <a:t>Impact</a:t>
            </a:r>
            <a:r>
              <a:rPr lang="tr-TR" sz="3200" dirty="0">
                <a:solidFill>
                  <a:srgbClr val="FF0000"/>
                </a:solidFill>
              </a:rPr>
              <a:t> </a:t>
            </a:r>
            <a:r>
              <a:rPr lang="tr-TR" sz="3200" dirty="0" err="1">
                <a:solidFill>
                  <a:srgbClr val="FF0000"/>
                </a:solidFill>
              </a:rPr>
              <a:t>factor</a:t>
            </a:r>
            <a:r>
              <a:rPr lang="tr-TR" sz="3200" dirty="0">
                <a:solidFill>
                  <a:srgbClr val="FF0000"/>
                </a:solidFill>
              </a:rPr>
              <a:t> = IF</a:t>
            </a:r>
            <a:r>
              <a:rPr lang="tr-TR" sz="3200" dirty="0" smtClean="0">
                <a:solidFill>
                  <a:srgbClr val="FF0000"/>
                </a:solidFill>
              </a:rPr>
              <a:t>) nasıl hesaplanır?</a:t>
            </a:r>
            <a:endParaRPr lang="tr-TR" sz="3200" dirty="0">
              <a:solidFill>
                <a:srgbClr val="FF0000"/>
              </a:solidFill>
            </a:endParaRPr>
          </a:p>
        </p:txBody>
      </p:sp>
      <p:sp>
        <p:nvSpPr>
          <p:cNvPr id="3" name="İçerik Yer Tutucusu 2"/>
          <p:cNvSpPr>
            <a:spLocks noGrp="1"/>
          </p:cNvSpPr>
          <p:nvPr>
            <p:ph idx="1"/>
          </p:nvPr>
        </p:nvSpPr>
        <p:spPr/>
        <p:txBody>
          <a:bodyPr>
            <a:normAutofit fontScale="77500" lnSpcReduction="20000"/>
          </a:bodyPr>
          <a:lstStyle/>
          <a:p>
            <a:pPr marL="0" indent="0" algn="just">
              <a:buNone/>
            </a:pPr>
            <a:r>
              <a:rPr lang="tr-TR" dirty="0"/>
              <a:t>Etki faktörü (</a:t>
            </a:r>
            <a:r>
              <a:rPr lang="tr-TR" dirty="0" err="1">
                <a:solidFill>
                  <a:srgbClr val="FF0000"/>
                </a:solidFill>
              </a:rPr>
              <a:t>impact</a:t>
            </a:r>
            <a:r>
              <a:rPr lang="tr-TR" dirty="0">
                <a:solidFill>
                  <a:srgbClr val="FF0000"/>
                </a:solidFill>
              </a:rPr>
              <a:t> </a:t>
            </a:r>
            <a:r>
              <a:rPr lang="tr-TR" dirty="0" err="1">
                <a:solidFill>
                  <a:srgbClr val="FF0000"/>
                </a:solidFill>
              </a:rPr>
              <a:t>factor</a:t>
            </a:r>
            <a:r>
              <a:rPr lang="tr-TR" dirty="0">
                <a:solidFill>
                  <a:srgbClr val="FF0000"/>
                </a:solidFill>
              </a:rPr>
              <a:t> = IF</a:t>
            </a:r>
            <a:r>
              <a:rPr lang="tr-TR" dirty="0"/>
              <a:t>) değeri, bir dergide o yıl alınan atıfların, </a:t>
            </a:r>
            <a:r>
              <a:rPr lang="tr-TR" dirty="0" smtClean="0"/>
              <a:t>2 </a:t>
            </a:r>
            <a:r>
              <a:rPr lang="tr-TR" dirty="0"/>
              <a:t>yılda </a:t>
            </a:r>
            <a:r>
              <a:rPr lang="tr-TR" dirty="0" smtClean="0"/>
              <a:t>çıkan yayınlardan  </a:t>
            </a:r>
            <a:r>
              <a:rPr lang="tr-TR" dirty="0"/>
              <a:t>sayısına bölünmesiyle elde edilir. </a:t>
            </a:r>
            <a:endParaRPr lang="tr-TR" dirty="0" smtClean="0"/>
          </a:p>
          <a:p>
            <a:pPr marL="0" indent="0" algn="just">
              <a:buNone/>
            </a:pPr>
            <a:endParaRPr lang="tr-TR" sz="1300" dirty="0" smtClean="0"/>
          </a:p>
          <a:p>
            <a:pPr marL="0" indent="0" algn="just">
              <a:buNone/>
            </a:pPr>
            <a:r>
              <a:rPr lang="tr-TR" dirty="0" smtClean="0"/>
              <a:t>Bir </a:t>
            </a:r>
            <a:r>
              <a:rPr lang="tr-TR" dirty="0"/>
              <a:t>dergide 2005 ve 2006 yıllarında çıkan </a:t>
            </a:r>
            <a:r>
              <a:rPr lang="tr-TR" dirty="0" smtClean="0"/>
              <a:t>yayınlara 2007’ de </a:t>
            </a:r>
            <a:r>
              <a:rPr lang="tr-TR" dirty="0"/>
              <a:t>alınan atıflar, 2005 </a:t>
            </a:r>
            <a:r>
              <a:rPr lang="tr-TR" dirty="0" smtClean="0"/>
              <a:t>ve 2006 </a:t>
            </a:r>
            <a:r>
              <a:rPr lang="tr-TR" dirty="0"/>
              <a:t>yıllarında çıkan </a:t>
            </a:r>
            <a:r>
              <a:rPr lang="tr-TR" dirty="0" smtClean="0"/>
              <a:t>bu yayın </a:t>
            </a:r>
            <a:r>
              <a:rPr lang="tr-TR" dirty="0"/>
              <a:t>sayısına bölünürse, IF değeri ortaya çıkar. </a:t>
            </a:r>
            <a:endParaRPr lang="tr-TR" dirty="0" smtClean="0"/>
          </a:p>
          <a:p>
            <a:pPr marL="0" indent="0" algn="just">
              <a:buNone/>
            </a:pPr>
            <a:endParaRPr lang="tr-TR" sz="1000" dirty="0" smtClean="0"/>
          </a:p>
          <a:p>
            <a:pPr marL="0" indent="0" algn="just">
              <a:buNone/>
            </a:pPr>
            <a:r>
              <a:rPr lang="tr-TR" dirty="0" smtClean="0"/>
              <a:t>Örneğin</a:t>
            </a:r>
            <a:r>
              <a:rPr lang="tr-TR" dirty="0"/>
              <a:t>, </a:t>
            </a:r>
            <a:r>
              <a:rPr lang="tr-TR" dirty="0" smtClean="0"/>
              <a:t>bir </a:t>
            </a:r>
            <a:r>
              <a:rPr lang="tr-TR" dirty="0"/>
              <a:t>dergide </a:t>
            </a:r>
            <a:r>
              <a:rPr lang="tr-TR" dirty="0">
                <a:solidFill>
                  <a:srgbClr val="FF0000"/>
                </a:solidFill>
              </a:rPr>
              <a:t>2005</a:t>
            </a:r>
            <a:r>
              <a:rPr lang="tr-TR" dirty="0"/>
              <a:t> ve </a:t>
            </a:r>
            <a:r>
              <a:rPr lang="tr-TR" dirty="0" smtClean="0">
                <a:solidFill>
                  <a:srgbClr val="FF0000"/>
                </a:solidFill>
              </a:rPr>
              <a:t>2006</a:t>
            </a:r>
            <a:r>
              <a:rPr lang="tr-TR" dirty="0" smtClean="0"/>
              <a:t> yıllarında </a:t>
            </a:r>
            <a:r>
              <a:rPr lang="tr-TR" dirty="0">
                <a:solidFill>
                  <a:srgbClr val="FF0000"/>
                </a:solidFill>
              </a:rPr>
              <a:t>234</a:t>
            </a:r>
            <a:r>
              <a:rPr lang="tr-TR" dirty="0"/>
              <a:t> yayın çıkmış olsun. Bu </a:t>
            </a:r>
            <a:r>
              <a:rPr lang="tr-TR" dirty="0">
                <a:solidFill>
                  <a:srgbClr val="FF0000"/>
                </a:solidFill>
              </a:rPr>
              <a:t>234</a:t>
            </a:r>
            <a:r>
              <a:rPr lang="tr-TR" dirty="0"/>
              <a:t> yayının </a:t>
            </a:r>
            <a:r>
              <a:rPr lang="tr-TR" dirty="0">
                <a:solidFill>
                  <a:srgbClr val="FF0000"/>
                </a:solidFill>
              </a:rPr>
              <a:t>2007</a:t>
            </a:r>
            <a:r>
              <a:rPr lang="tr-TR" dirty="0" smtClean="0">
                <a:solidFill>
                  <a:srgbClr val="FF0000"/>
                </a:solidFill>
              </a:rPr>
              <a:t>’ de </a:t>
            </a:r>
            <a:r>
              <a:rPr lang="tr-TR" dirty="0">
                <a:solidFill>
                  <a:srgbClr val="FF0000"/>
                </a:solidFill>
              </a:rPr>
              <a:t>Web of </a:t>
            </a:r>
            <a:r>
              <a:rPr lang="tr-TR" dirty="0" err="1">
                <a:solidFill>
                  <a:srgbClr val="FF0000"/>
                </a:solidFill>
              </a:rPr>
              <a:t>Science</a:t>
            </a:r>
            <a:r>
              <a:rPr lang="tr-TR" dirty="0">
                <a:solidFill>
                  <a:srgbClr val="FF0000"/>
                </a:solidFill>
              </a:rPr>
              <a:t> (= WOS) </a:t>
            </a:r>
            <a:r>
              <a:rPr lang="tr-TR" dirty="0" smtClean="0"/>
              <a:t>kapsamındaki dergilerde </a:t>
            </a:r>
            <a:r>
              <a:rPr lang="tr-TR" dirty="0">
                <a:solidFill>
                  <a:srgbClr val="FF0000"/>
                </a:solidFill>
              </a:rPr>
              <a:t>192</a:t>
            </a:r>
            <a:r>
              <a:rPr lang="tr-TR" dirty="0"/>
              <a:t> atıf aldığını kabul edelim. </a:t>
            </a:r>
            <a:endParaRPr lang="tr-TR" dirty="0" smtClean="0"/>
          </a:p>
          <a:p>
            <a:pPr marL="0" indent="0" algn="just">
              <a:buNone/>
            </a:pPr>
            <a:endParaRPr lang="tr-TR" sz="1000" dirty="0" smtClean="0"/>
          </a:p>
          <a:p>
            <a:pPr marL="0" indent="0" algn="just">
              <a:buNone/>
            </a:pPr>
            <a:r>
              <a:rPr lang="tr-TR" dirty="0" smtClean="0"/>
              <a:t>Bu </a:t>
            </a:r>
            <a:r>
              <a:rPr lang="tr-TR" dirty="0"/>
              <a:t>durumda o derginin </a:t>
            </a:r>
            <a:r>
              <a:rPr lang="tr-TR" dirty="0">
                <a:solidFill>
                  <a:srgbClr val="FF0000"/>
                </a:solidFill>
              </a:rPr>
              <a:t>2007 </a:t>
            </a:r>
            <a:r>
              <a:rPr lang="tr-TR" dirty="0" smtClean="0">
                <a:solidFill>
                  <a:srgbClr val="FF0000"/>
                </a:solidFill>
              </a:rPr>
              <a:t>etki </a:t>
            </a:r>
            <a:r>
              <a:rPr lang="tr-TR" dirty="0">
                <a:solidFill>
                  <a:srgbClr val="FF0000"/>
                </a:solidFill>
              </a:rPr>
              <a:t>faktörü </a:t>
            </a:r>
            <a:r>
              <a:rPr lang="tr-TR" dirty="0"/>
              <a:t>(</a:t>
            </a:r>
            <a:r>
              <a:rPr lang="tr-TR" dirty="0" err="1">
                <a:solidFill>
                  <a:srgbClr val="FF0000"/>
                </a:solidFill>
              </a:rPr>
              <a:t>impact</a:t>
            </a:r>
            <a:r>
              <a:rPr lang="tr-TR" dirty="0">
                <a:solidFill>
                  <a:srgbClr val="FF0000"/>
                </a:solidFill>
              </a:rPr>
              <a:t> </a:t>
            </a:r>
            <a:r>
              <a:rPr lang="tr-TR" dirty="0" err="1">
                <a:solidFill>
                  <a:srgbClr val="FF0000"/>
                </a:solidFill>
              </a:rPr>
              <a:t>factor</a:t>
            </a:r>
            <a:r>
              <a:rPr lang="tr-TR" dirty="0">
                <a:solidFill>
                  <a:srgbClr val="FF0000"/>
                </a:solidFill>
              </a:rPr>
              <a:t> = </a:t>
            </a:r>
            <a:r>
              <a:rPr lang="tr-TR" dirty="0" smtClean="0">
                <a:solidFill>
                  <a:srgbClr val="FF0000"/>
                </a:solidFill>
              </a:rPr>
              <a:t>IF)</a:t>
            </a:r>
            <a:r>
              <a:rPr lang="tr-TR" dirty="0" smtClean="0"/>
              <a:t> </a:t>
            </a:r>
            <a:r>
              <a:rPr lang="tr-TR" dirty="0">
                <a:solidFill>
                  <a:srgbClr val="FF0000"/>
                </a:solidFill>
              </a:rPr>
              <a:t>değeri</a:t>
            </a:r>
            <a:r>
              <a:rPr lang="tr-TR" dirty="0"/>
              <a:t>, </a:t>
            </a:r>
            <a:r>
              <a:rPr lang="tr-TR" dirty="0" smtClean="0"/>
              <a:t>  </a:t>
            </a:r>
            <a:r>
              <a:rPr lang="tr-TR" b="1" dirty="0" smtClean="0">
                <a:solidFill>
                  <a:srgbClr val="00B0F0"/>
                </a:solidFill>
              </a:rPr>
              <a:t>192/234 = 0.8205 </a:t>
            </a:r>
            <a:r>
              <a:rPr lang="tr-TR" b="1" dirty="0">
                <a:solidFill>
                  <a:srgbClr val="00B0F0"/>
                </a:solidFill>
              </a:rPr>
              <a:t>olur.</a:t>
            </a:r>
          </a:p>
        </p:txBody>
      </p:sp>
      <p:sp>
        <p:nvSpPr>
          <p:cNvPr id="4" name="Slayt Numarası Yer Tutucusu 3"/>
          <p:cNvSpPr>
            <a:spLocks noGrp="1"/>
          </p:cNvSpPr>
          <p:nvPr>
            <p:ph type="sldNum" sz="quarter" idx="12"/>
          </p:nvPr>
        </p:nvSpPr>
        <p:spPr/>
        <p:txBody>
          <a:bodyPr/>
          <a:lstStyle/>
          <a:p>
            <a:fld id="{1076DA70-7368-4227-BD4A-24FC0CBF7FC2}" type="slidenum">
              <a:rPr lang="tr-TR" smtClean="0"/>
              <a:t>98</a:t>
            </a:fld>
            <a:endParaRPr lang="tr-TR"/>
          </a:p>
        </p:txBody>
      </p:sp>
    </p:spTree>
    <p:extLst>
      <p:ext uri="{BB962C8B-B14F-4D97-AF65-F5344CB8AC3E}">
        <p14:creationId xmlns:p14="http://schemas.microsoft.com/office/powerpoint/2010/main" val="27524996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r>
              <a:rPr lang="tr-TR" dirty="0">
                <a:solidFill>
                  <a:srgbClr val="FF0000"/>
                </a:solidFill>
              </a:rPr>
              <a:t>Etki faktörü (</a:t>
            </a:r>
            <a:r>
              <a:rPr lang="tr-TR" dirty="0" err="1">
                <a:solidFill>
                  <a:srgbClr val="FF0000"/>
                </a:solidFill>
              </a:rPr>
              <a:t>Impact</a:t>
            </a:r>
            <a:r>
              <a:rPr lang="tr-TR" dirty="0">
                <a:solidFill>
                  <a:srgbClr val="FF0000"/>
                </a:solidFill>
              </a:rPr>
              <a:t> </a:t>
            </a:r>
            <a:r>
              <a:rPr lang="tr-TR" dirty="0" err="1">
                <a:solidFill>
                  <a:srgbClr val="FF0000"/>
                </a:solidFill>
              </a:rPr>
              <a:t>factor</a:t>
            </a:r>
            <a:r>
              <a:rPr lang="tr-TR" dirty="0">
                <a:solidFill>
                  <a:srgbClr val="FF0000"/>
                </a:solidFill>
              </a:rPr>
              <a:t> = IF)</a:t>
            </a:r>
            <a:r>
              <a:rPr lang="tr-TR" altLang="tr-TR" dirty="0" smtClean="0">
                <a:solidFill>
                  <a:srgbClr val="FF0000"/>
                </a:solidFill>
              </a:rPr>
              <a:t>nedir</a:t>
            </a:r>
            <a:r>
              <a:rPr lang="tr-TR" altLang="tr-TR" dirty="0" smtClean="0">
                <a:solidFill>
                  <a:srgbClr val="3333CC"/>
                </a:solidFill>
              </a:rPr>
              <a:t>?</a:t>
            </a:r>
            <a:r>
              <a:rPr lang="tr-TR" altLang="tr-TR" dirty="0" smtClean="0"/>
              <a:t> </a:t>
            </a:r>
          </a:p>
        </p:txBody>
      </p:sp>
      <p:pic>
        <p:nvPicPr>
          <p:cNvPr id="46083" name="Picture 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t="23723" r="22440" b="25911"/>
          <a:stretch>
            <a:fillRect/>
          </a:stretch>
        </p:blipFill>
        <p:spPr>
          <a:xfrm>
            <a:off x="395288" y="1600200"/>
            <a:ext cx="8280400" cy="4525963"/>
          </a:xfrm>
          <a:noFill/>
        </p:spPr>
      </p:pic>
      <p:sp>
        <p:nvSpPr>
          <p:cNvPr id="2" name="Slayt Numarası Yer Tutucusu 1"/>
          <p:cNvSpPr>
            <a:spLocks noGrp="1"/>
          </p:cNvSpPr>
          <p:nvPr>
            <p:ph type="sldNum" sz="quarter" idx="12"/>
          </p:nvPr>
        </p:nvSpPr>
        <p:spPr/>
        <p:txBody>
          <a:bodyPr/>
          <a:lstStyle/>
          <a:p>
            <a:fld id="{1076DA70-7368-4227-BD4A-24FC0CBF7FC2}" type="slidenum">
              <a:rPr lang="tr-TR" smtClean="0"/>
              <a:t>99</a:t>
            </a:fld>
            <a:endParaRPr lang="tr-TR"/>
          </a:p>
        </p:txBody>
      </p:sp>
    </p:spTree>
    <p:extLst>
      <p:ext uri="{BB962C8B-B14F-4D97-AF65-F5344CB8AC3E}">
        <p14:creationId xmlns:p14="http://schemas.microsoft.com/office/powerpoint/2010/main" val="1380250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3115</TotalTime>
  <Words>6470</Words>
  <Application>Microsoft Office PowerPoint</Application>
  <PresentationFormat>Ekran Gösterisi (4:3)</PresentationFormat>
  <Paragraphs>1113</Paragraphs>
  <Slides>163</Slides>
  <Notes>65</Notes>
  <HiddenSlides>0</HiddenSlides>
  <MMClips>0</MMClips>
  <ScaleCrop>false</ScaleCrop>
  <HeadingPairs>
    <vt:vector size="4" baseType="variant">
      <vt:variant>
        <vt:lpstr>Tema</vt:lpstr>
      </vt:variant>
      <vt:variant>
        <vt:i4>1</vt:i4>
      </vt:variant>
      <vt:variant>
        <vt:lpstr>Slayt Başlıkları</vt:lpstr>
      </vt:variant>
      <vt:variant>
        <vt:i4>163</vt:i4>
      </vt:variant>
    </vt:vector>
  </HeadingPairs>
  <TitlesOfParts>
    <vt:vector size="164" baseType="lpstr">
      <vt:lpstr>Ofis Teması</vt:lpstr>
      <vt:lpstr>FBİ 625  BİLİMSEL ARAŞTIRMA YÖNTEMLERİ  VE  ETİK</vt:lpstr>
      <vt:lpstr>Bilimsel Araştırma Neden Yapılır?</vt:lpstr>
      <vt:lpstr>PowerPoint Sunusu</vt:lpstr>
      <vt:lpstr>Araştırıcıda olması gereken temel nitelikler</vt:lpstr>
      <vt:lpstr>               Şüphe nedir?</vt:lpstr>
      <vt:lpstr>Metodik şüphenin farkı</vt:lpstr>
      <vt:lpstr>Şüpheci Şüphesi     Bilim Adamı Şüphesi</vt:lpstr>
      <vt:lpstr>Nicel Araştırma  (Quantitative Research)</vt:lpstr>
      <vt:lpstr>Bilimsel Araştırma Yöntemleri</vt:lpstr>
      <vt:lpstr>Bilimsel araştırma planı</vt:lpstr>
      <vt:lpstr>Tümdengelim</vt:lpstr>
      <vt:lpstr>PowerPoint Sunusu</vt:lpstr>
      <vt:lpstr>Tümevarım</vt:lpstr>
      <vt:lpstr>PowerPoint Sunusu</vt:lpstr>
      <vt:lpstr>Bilim Yasası (Kanunu) ve Kuramlar (Teoriler)</vt:lpstr>
      <vt:lpstr>Bilimsel Yöntem</vt:lpstr>
      <vt:lpstr>Araştırma Konusunun Seçilmesi</vt:lpstr>
      <vt:lpstr>Araştırma Konusunun Seçilmesi</vt:lpstr>
      <vt:lpstr>Araştırma Konusunun Seçilmesi</vt:lpstr>
      <vt:lpstr>Araştırma Konusunun Seçilmesi</vt:lpstr>
      <vt:lpstr>Araştırma Probleminin Oluşturulması </vt:lpstr>
      <vt:lpstr>Araştırma Probleminin Oluşturulması </vt:lpstr>
      <vt:lpstr>Konu-Literatür Taraması</vt:lpstr>
      <vt:lpstr>Literatür Araştırması</vt:lpstr>
      <vt:lpstr>Literatür Araştırması</vt:lpstr>
      <vt:lpstr>İyi bir literatür taramasının;</vt:lpstr>
      <vt:lpstr>İyi bir literatür taraması;</vt:lpstr>
      <vt:lpstr>İyi bir literatür taraması;</vt:lpstr>
      <vt:lpstr>Oktay Sinanoğlu</vt:lpstr>
      <vt:lpstr>Bilimsel araştırmada iki önemli  husus</vt:lpstr>
      <vt:lpstr>Bilimsel bilgi kaynaklarına erişim</vt:lpstr>
      <vt:lpstr>Kaynakların  tasnifi</vt:lpstr>
      <vt:lpstr>PowerPoint Sunusu</vt:lpstr>
      <vt:lpstr>PowerPoint Sunusu</vt:lpstr>
      <vt:lpstr>PowerPoint Sunusu</vt:lpstr>
      <vt:lpstr>Bilimsel bilgi kaynaklarına erişim</vt:lpstr>
      <vt:lpstr>Bilimsel bilgi kaynaklarına erişim</vt:lpstr>
      <vt:lpstr>Bilimsel bilgi kaynaklarına erişim</vt:lpstr>
      <vt:lpstr>Bilimsel bilgi kaynaklarına erişim</vt:lpstr>
      <vt:lpstr>Bilimsel bilgi kaynaklarına erişim</vt:lpstr>
      <vt:lpstr>Bilimsel bilgi kaynaklarına erişim</vt:lpstr>
      <vt:lpstr>WOS: Web of Science® </vt:lpstr>
      <vt:lpstr>Web of Science® </vt:lpstr>
      <vt:lpstr>Web of Science®</vt:lpstr>
      <vt:lpstr>Web of Science ® : Çeşitlilik</vt:lpstr>
      <vt:lpstr>Web of Science ® : Otorite</vt:lpstr>
      <vt:lpstr>Web of Science ® :Derinlik</vt:lpstr>
      <vt:lpstr>Web of Science ® : Daha ileri özellikler </vt:lpstr>
      <vt:lpstr>PowerPoint Sunusu</vt:lpstr>
      <vt:lpstr>Önce bir link bulalım: OMÜ kütüphane sayfası</vt:lpstr>
      <vt:lpstr>İlk açılan sayfa:</vt:lpstr>
      <vt:lpstr>Tarama limitleri</vt:lpstr>
      <vt:lpstr>Tarama seçenekleri</vt:lpstr>
      <vt:lpstr>Neleri tarayabiliriz?</vt:lpstr>
      <vt:lpstr>PowerPoint Sunusu</vt:lpstr>
      <vt:lpstr>PowerPoint Sunusu</vt:lpstr>
      <vt:lpstr>PowerPoint Sunusu</vt:lpstr>
      <vt:lpstr>PowerPoint Sunusu</vt:lpstr>
      <vt:lpstr>PowerPoint Sunusu</vt:lpstr>
      <vt:lpstr>PowerPoint Sunusu</vt:lpstr>
      <vt:lpstr>Elektronik Veri Tabanları ve Arama Motorlarında Literatür Taramada İşimizi Kolaylaştıracak  Birkaç Yol ve Yöntem</vt:lpstr>
      <vt:lpstr>Kurallar ve Tarama İpuçları</vt:lpstr>
      <vt:lpstr>Taramada büyük-küçük harf duyarlılığı yoktur. </vt:lpstr>
      <vt:lpstr> </vt:lpstr>
      <vt:lpstr>Asteriks (*) Karakteri:  Sıfırdan başlamak üzere bir ya da birden fazla karakteri temsil eder.</vt:lpstr>
      <vt:lpstr>Soru İşareti Karakteri (?):  Tek bir harf karakterini temsil eder. ?? iki karakter, vb.</vt:lpstr>
      <vt:lpstr>PowerPoint Sunusu</vt:lpstr>
      <vt:lpstr>Tarama operatörleri</vt:lpstr>
      <vt:lpstr>PowerPoint Sunusu</vt:lpstr>
      <vt:lpstr>PowerPoint Sunusu</vt:lpstr>
      <vt:lpstr>PowerPoint Sunusu</vt:lpstr>
      <vt:lpstr>PowerPoint Sunusu</vt:lpstr>
      <vt:lpstr>PowerPoint Sunusu</vt:lpstr>
      <vt:lpstr>Fark…..</vt:lpstr>
      <vt:lpstr>Parantez ( ) Fonksiyonu:</vt:lpstr>
      <vt:lpstr>Tarama örnekleri</vt:lpstr>
      <vt:lpstr>Mantarın  kültürü</vt:lpstr>
      <vt:lpstr>  You searched for: TOPIC:(GANODERMA LUCIDUM) Timespan: All years. Indexes: SCI-EXPANDED, SSCI, A&amp;HCI, CPCI-S, CPCI-SSH, ESCI. </vt:lpstr>
      <vt:lpstr>Secondary Metabolites from Higher Fungi: Discovery, Bioactivity, and Bioproduction</vt:lpstr>
      <vt:lpstr> You searched for: TOPIC:(GANODERMA LUCIDUM)  Refined by: TOPIC: (anti$ancer or anti$tumor)  Timespan: All years. Indexes: SCI-EXPANDED, SSCI, A&amp;HCI, CPCI-S,  CPCI-SSH,ESCI. </vt:lpstr>
      <vt:lpstr>Anticancer effects of Ganoderma lucidum: A review of scientific evidence</vt:lpstr>
      <vt:lpstr>Daha başka analizler …</vt:lpstr>
      <vt:lpstr>Kurumsal analizler yapabilirsiniz…..   Aranan adres: Erzincan Univ </vt:lpstr>
      <vt:lpstr>Erzincan Üniversitesi(article)  Published Items in Each Year</vt:lpstr>
      <vt:lpstr>2018 yılında 17.09.2018 itibariyle SCI-Expanded kapsamında taranan dergilerde Türkiye adresli  yayınlar</vt:lpstr>
      <vt:lpstr>PowerPoint Sunusu</vt:lpstr>
      <vt:lpstr>  17,763 records. Address=(turkey or turkiye) AND Year Published=(2018 /17.09.2018)  Analysis:Document Type=(ARTICLE) </vt:lpstr>
      <vt:lpstr>23,705 records. Address=(turkey or turkiye) AND  Year  Published=(2019 /15.10.2019)  Analysis:Document Type=(ARTICLE) </vt:lpstr>
      <vt:lpstr> ISI ’nin Kullandığı İndeksler  SCI -Expanded, SSCI ve AHCI </vt:lpstr>
      <vt:lpstr>Nedir?</vt:lpstr>
      <vt:lpstr>ISI ’nin Tarihsel Gelişimi </vt:lpstr>
      <vt:lpstr>SCI-Expanded </vt:lpstr>
      <vt:lpstr>SSCI </vt:lpstr>
      <vt:lpstr>AHCI</vt:lpstr>
      <vt:lpstr>Diğer İndeksler </vt:lpstr>
      <vt:lpstr>Acil İndeks (= Immediacy Index) </vt:lpstr>
      <vt:lpstr>ISI Web of Science (SCI-SSCI-A&amp;HCI) Veri Tabanlarında İndekslenen  Türkiye Adresli Bilimsel Dergiler</vt:lpstr>
      <vt:lpstr>Etki faktörü (Impact factor = IF) nasıl hesaplanır?</vt:lpstr>
      <vt:lpstr>Etki faktörü (Impact factor = IF)nedir? </vt:lpstr>
      <vt:lpstr>ISI’ nin Dergi Seçim Kriterleri </vt:lpstr>
      <vt:lpstr>ISI’ nin Dergi Seçim Kriterleri </vt:lpstr>
      <vt:lpstr>ISI’ nin Dergi Seçim Kriterleri </vt:lpstr>
      <vt:lpstr>ISI’ nin Dergi Seçim Kriterleri </vt:lpstr>
      <vt:lpstr>ISI’ nin Dergi Seçim Kriterleri </vt:lpstr>
      <vt:lpstr>ISI’ nin Dergi Seçim Kriterleri </vt:lpstr>
      <vt:lpstr>ISI’ nin Dergi Seçim Kriterleri </vt:lpstr>
      <vt:lpstr>ISBN (International Standard Book Number)</vt:lpstr>
      <vt:lpstr>PowerPoint Sunusu</vt:lpstr>
      <vt:lpstr>ISSN  (International Standard Serials Number)</vt:lpstr>
      <vt:lpstr>PowerPoint Sunusu</vt:lpstr>
      <vt:lpstr>DOI number</vt:lpstr>
      <vt:lpstr>DOI ne kolaylık getiriyor?</vt:lpstr>
      <vt:lpstr>ORCID Bilimsel Araştırmacı Sistemi</vt:lpstr>
      <vt:lpstr>PowerPoint Sunusu</vt:lpstr>
      <vt:lpstr>H-INDEX</vt:lpstr>
      <vt:lpstr>H-INDEX</vt:lpstr>
      <vt:lpstr>H-INDEX eksik yönleri</vt:lpstr>
      <vt:lpstr>Yeni Index’ ler</vt:lpstr>
      <vt:lpstr>Derginin Çeyreklik ve Yüzdelik Değerleri  (journal quartile and percentile scores)  Q1,  Q2,  Q3,  Q4 SC0RES</vt:lpstr>
      <vt:lpstr>Derginin çeyreklik ve yüzdelik değerleri</vt:lpstr>
      <vt:lpstr>Derginin çeyreklik ve yüzdelik değerleri</vt:lpstr>
      <vt:lpstr>HİPOTEZE DOĞRU!!!</vt:lpstr>
      <vt:lpstr>VARSAYIM, ÖNERME VE KAVRAM </vt:lpstr>
      <vt:lpstr>Varsayım (Sayıltı) </vt:lpstr>
      <vt:lpstr>Varsayım (Sayıltı) </vt:lpstr>
      <vt:lpstr>Bir örnek</vt:lpstr>
      <vt:lpstr>PowerPoint Sunusu</vt:lpstr>
      <vt:lpstr>İşlemselleştirme</vt:lpstr>
      <vt:lpstr>Değişken</vt:lpstr>
      <vt:lpstr>Kavram-Değişken ilişkisi</vt:lpstr>
      <vt:lpstr>Bağımsız ve Bağımlı Değişken, Kontrol Grubu</vt:lpstr>
      <vt:lpstr>Bağımsız ve Bağımlı Değişken</vt:lpstr>
      <vt:lpstr>ÖRNEKLER</vt:lpstr>
      <vt:lpstr>Musluğun açılmasıyla akan suyun miktarı nasıl değişir?</vt:lpstr>
      <vt:lpstr>Şeker suda sıcaklık arttıkça daha hızlı mı çözünür?</vt:lpstr>
      <vt:lpstr>Amonyum fosfat bitki büyümesini hızlandırır mı?</vt:lpstr>
      <vt:lpstr>PowerPoint Sunusu</vt:lpstr>
      <vt:lpstr>Hipotez nedir?</vt:lpstr>
      <vt:lpstr>Hipotez (Denence)</vt:lpstr>
      <vt:lpstr>Hipotez</vt:lpstr>
      <vt:lpstr>Hipotez Çeşitleri </vt:lpstr>
      <vt:lpstr>Hipotezlerin özellikleri şunlardır: </vt:lpstr>
      <vt:lpstr>Hipotezlerin özellikleri şunlardır: </vt:lpstr>
      <vt:lpstr>Hipotezlerin özellikleri şunlardır: </vt:lpstr>
      <vt:lpstr>Teoriler</vt:lpstr>
      <vt:lpstr>Teoriler</vt:lpstr>
      <vt:lpstr>Teoriler </vt:lpstr>
      <vt:lpstr>Kanun </vt:lpstr>
      <vt:lpstr>Kanun </vt:lpstr>
      <vt:lpstr>Teori ve Kanun Arasındaki Farklar</vt:lpstr>
      <vt:lpstr>Teori ve Kanun Arasındaki Farklar</vt:lpstr>
      <vt:lpstr>Teoriler ve Kanunlar Birbirini Tamamlar</vt:lpstr>
      <vt:lpstr>Teoriler ve Kanunlar Birbirini Tamamlar</vt:lpstr>
      <vt:lpstr>Yanlış Anlamalar</vt:lpstr>
      <vt:lpstr>Yanlış Anlamalar</vt:lpstr>
      <vt:lpstr>Önerme</vt:lpstr>
      <vt:lpstr>Önermeler</vt:lpstr>
      <vt:lpstr>Kavram </vt:lpstr>
      <vt:lpstr>Kavram</vt:lpstr>
      <vt:lpstr>Önerme</vt:lpstr>
      <vt:lpstr>Önermeler</vt:lpstr>
      <vt:lpstr>Kavram </vt:lpstr>
      <vt:lpstr>Kavram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FBİ 625  BİLİMSEL ARAŞTIRMA YÖNTEMLERİ  VE  ETİK</dc:title>
  <dc:creator>User</dc:creator>
  <cp:lastModifiedBy>User</cp:lastModifiedBy>
  <cp:revision>387</cp:revision>
  <dcterms:created xsi:type="dcterms:W3CDTF">2018-09-07T14:42:31Z</dcterms:created>
  <dcterms:modified xsi:type="dcterms:W3CDTF">2025-10-30T10:15:39Z</dcterms:modified>
</cp:coreProperties>
</file>